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9" r:id="rId11"/>
    <p:sldId id="271" r:id="rId12"/>
    <p:sldId id="273" r:id="rId13"/>
    <p:sldId id="274" r:id="rId14"/>
    <p:sldId id="275" r:id="rId15"/>
    <p:sldId id="276" r:id="rId16"/>
    <p:sldId id="277"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AAE782-09BF-4C0A-920B-83E5AE71C5B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3994144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AE782-09BF-4C0A-920B-83E5AE71C5B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3170934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AE782-09BF-4C0A-920B-83E5AE71C5B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806966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AAE782-09BF-4C0A-920B-83E5AE71C5B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3416090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AAE782-09BF-4C0A-920B-83E5AE71C5BB}" type="datetimeFigureOut">
              <a:rPr lang="en-US" smtClean="0"/>
              <a:t>6/9/2020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25758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AAE782-09BF-4C0A-920B-83E5AE71C5B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203617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7AAE782-09BF-4C0A-920B-83E5AE71C5BB}" type="datetimeFigureOut">
              <a:rPr lang="en-US" smtClean="0"/>
              <a:t>6/9/2020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3224614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AAE782-09BF-4C0A-920B-83E5AE71C5BB}" type="datetimeFigureOut">
              <a:rPr lang="en-US" smtClean="0"/>
              <a:t>6/9/2020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398006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AAE782-09BF-4C0A-920B-83E5AE71C5BB}" type="datetimeFigureOut">
              <a:rPr lang="en-US" smtClean="0"/>
              <a:t>6/9/2020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593766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AAE782-09BF-4C0A-920B-83E5AE71C5B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213852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AAE782-09BF-4C0A-920B-83E5AE71C5BB}" type="datetimeFigureOut">
              <a:rPr lang="en-US" smtClean="0"/>
              <a:t>6/9/2020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D0752-5740-4CD7-992B-3FC578A0987F}" type="slidenum">
              <a:rPr lang="en-US" smtClean="0"/>
              <a:t>‹#›</a:t>
            </a:fld>
            <a:endParaRPr lang="en-US"/>
          </a:p>
        </p:txBody>
      </p:sp>
    </p:spTree>
    <p:extLst>
      <p:ext uri="{BB962C8B-B14F-4D97-AF65-F5344CB8AC3E}">
        <p14:creationId xmlns:p14="http://schemas.microsoft.com/office/powerpoint/2010/main" val="778243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AAE782-09BF-4C0A-920B-83E5AE71C5BB}" type="datetimeFigureOut">
              <a:rPr lang="en-US" smtClean="0"/>
              <a:t>6/9/2020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D0752-5740-4CD7-992B-3FC578A0987F}" type="slidenum">
              <a:rPr lang="en-US" smtClean="0"/>
              <a:t>‹#›</a:t>
            </a:fld>
            <a:endParaRPr lang="en-US"/>
          </a:p>
        </p:txBody>
      </p:sp>
    </p:spTree>
    <p:extLst>
      <p:ext uri="{BB962C8B-B14F-4D97-AF65-F5344CB8AC3E}">
        <p14:creationId xmlns:p14="http://schemas.microsoft.com/office/powerpoint/2010/main" val="3505411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6511" y="447245"/>
            <a:ext cx="6098849" cy="2387600"/>
          </a:xfrm>
        </p:spPr>
        <p:txBody>
          <a:bodyPr/>
          <a:lstStyle/>
          <a:p>
            <a:r>
              <a:rPr lang="en-US" b="1" dirty="0" smtClean="0">
                <a:solidFill>
                  <a:srgbClr val="FF0000"/>
                </a:solidFill>
              </a:rPr>
              <a:t>Academic Writing</a:t>
            </a:r>
            <a:r>
              <a:rPr lang="en-US" b="1" dirty="0" smtClean="0"/>
              <a:t/>
            </a:r>
            <a:br>
              <a:rPr lang="en-US" b="1" dirty="0" smtClean="0"/>
            </a:br>
            <a:r>
              <a:rPr lang="en-US" sz="4000" dirty="0" smtClean="0">
                <a:latin typeface="Times New Roman" panose="02020603050405020304" pitchFamily="18" charset="0"/>
                <a:cs typeface="Times New Roman" panose="02020603050405020304" pitchFamily="18" charset="0"/>
              </a:rPr>
              <a:t>Section B</a:t>
            </a:r>
            <a:endParaRPr lang="en-US" dirty="0"/>
          </a:p>
        </p:txBody>
      </p:sp>
      <p:sp>
        <p:nvSpPr>
          <p:cNvPr id="3" name="Subtitle 2"/>
          <p:cNvSpPr>
            <a:spLocks noGrp="1"/>
          </p:cNvSpPr>
          <p:nvPr>
            <p:ph type="subTitle" idx="1"/>
          </p:nvPr>
        </p:nvSpPr>
        <p:spPr>
          <a:xfrm>
            <a:off x="1523999" y="3602038"/>
            <a:ext cx="4381145" cy="1655762"/>
          </a:xfrm>
        </p:spPr>
        <p:txBody>
          <a:bodyPr/>
          <a:lstStyle/>
          <a:p>
            <a:r>
              <a:rPr lang="en-US" dirty="0" smtClean="0">
                <a:latin typeface="Times New Roman" panose="02020603050405020304" pitchFamily="18" charset="0"/>
                <a:cs typeface="Times New Roman" panose="02020603050405020304" pitchFamily="18" charset="0"/>
              </a:rPr>
              <a:t>Presented by: </a:t>
            </a:r>
            <a:r>
              <a:rPr lang="en-US" dirty="0" err="1" smtClean="0">
                <a:latin typeface="Times New Roman" panose="02020603050405020304" pitchFamily="18" charset="0"/>
                <a:cs typeface="Times New Roman" panose="02020603050405020304" pitchFamily="18" charset="0"/>
              </a:rPr>
              <a:t>Fatemeh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Zununi</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Spring 2020</a:t>
            </a:r>
          </a:p>
          <a:p>
            <a:r>
              <a:rPr lang="en-US" dirty="0" smtClean="0">
                <a:latin typeface="Times New Roman" panose="02020603050405020304" pitchFamily="18" charset="0"/>
                <a:cs typeface="Times New Roman" panose="02020603050405020304" pitchFamily="18" charset="0"/>
              </a:rPr>
              <a:t>Held in RDDC</a:t>
            </a:r>
          </a:p>
        </p:txBody>
      </p:sp>
      <p:pic>
        <p:nvPicPr>
          <p:cNvPr id="4" name="Picture 2" descr="Typical English Language Errors in Academic Writing | AJ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525" y="3469591"/>
            <a:ext cx="4560398" cy="30679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2273" y="447245"/>
            <a:ext cx="4708733" cy="2663424"/>
          </a:xfrm>
          <a:prstGeom prst="rect">
            <a:avLst/>
          </a:prstGeom>
        </p:spPr>
      </p:pic>
    </p:spTree>
    <p:extLst>
      <p:ext uri="{BB962C8B-B14F-4D97-AF65-F5344CB8AC3E}">
        <p14:creationId xmlns:p14="http://schemas.microsoft.com/office/powerpoint/2010/main" val="2411062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228600"/>
            <a:ext cx="8915400" cy="6477000"/>
          </a:xfrm>
        </p:spPr>
        <p:txBody>
          <a:bodyPr>
            <a:normAutofit/>
          </a:bodyPr>
          <a:lstStyle/>
          <a:p>
            <a:r>
              <a:rPr lang="en-US" b="1" dirty="0" smtClean="0">
                <a:solidFill>
                  <a:srgbClr val="00B050"/>
                </a:solidFill>
                <a:latin typeface="Times New Roman" panose="02020603050405020304" pitchFamily="18" charset="0"/>
                <a:cs typeface="Times New Roman" panose="02020603050405020304" pitchFamily="18" charset="0"/>
              </a:rPr>
              <a:t>The revised model, 2004</a:t>
            </a:r>
            <a:endParaRPr lang="en-US" dirty="0" smtClean="0">
              <a:solidFill>
                <a:srgbClr val="00B050"/>
              </a:solidFill>
              <a:latin typeface="Times New Roman" panose="02020603050405020304" pitchFamily="18" charset="0"/>
              <a:cs typeface="Times New Roman" panose="02020603050405020304" pitchFamily="18" charset="0"/>
            </a:endParaRPr>
          </a:p>
          <a:p>
            <a:pPr algn="just"/>
            <a:r>
              <a:rPr lang="en-US" dirty="0" smtClean="0">
                <a:solidFill>
                  <a:srgbClr val="00B050"/>
                </a:solidFill>
                <a:latin typeface="Times New Roman" panose="02020603050405020304" pitchFamily="18" charset="0"/>
                <a:cs typeface="Times New Roman" panose="02020603050405020304" pitchFamily="18" charset="0"/>
              </a:rPr>
              <a:t>Move </a:t>
            </a:r>
            <a:r>
              <a:rPr lang="en-US" dirty="0">
                <a:solidFill>
                  <a:srgbClr val="00B050"/>
                </a:solidFill>
                <a:latin typeface="Times New Roman" panose="02020603050405020304" pitchFamily="18" charset="0"/>
                <a:cs typeface="Times New Roman" panose="02020603050405020304" pitchFamily="18" charset="0"/>
              </a:rPr>
              <a:t>3: Presenting the present work via:</a:t>
            </a:r>
          </a:p>
          <a:p>
            <a:pPr algn="just"/>
            <a:r>
              <a:rPr lang="en-US" sz="2800" dirty="0">
                <a:solidFill>
                  <a:srgbClr val="FF0000"/>
                </a:solidFill>
                <a:latin typeface="Times New Roman" panose="02020603050405020304" pitchFamily="18" charset="0"/>
                <a:cs typeface="Times New Roman" panose="02020603050405020304" pitchFamily="18" charset="0"/>
              </a:rPr>
              <a:t>Step1</a:t>
            </a:r>
            <a:r>
              <a:rPr lang="en-US" sz="2800" dirty="0">
                <a:latin typeface="Times New Roman" panose="02020603050405020304" pitchFamily="18" charset="0"/>
                <a:cs typeface="Times New Roman" panose="02020603050405020304" pitchFamily="18" charset="0"/>
              </a:rPr>
              <a:t>:Announcing present research descriptively and/or purposively (obligatory)</a:t>
            </a:r>
          </a:p>
          <a:p>
            <a:pPr algn="l"/>
            <a:r>
              <a:rPr lang="en-US" sz="2800" dirty="0">
                <a:solidFill>
                  <a:srgbClr val="FF0000"/>
                </a:solidFill>
                <a:latin typeface="Times New Roman" panose="02020603050405020304" pitchFamily="18" charset="0"/>
                <a:cs typeface="Times New Roman" panose="02020603050405020304" pitchFamily="18" charset="0"/>
              </a:rPr>
              <a:t>Step 2</a:t>
            </a:r>
            <a:r>
              <a:rPr lang="en-US" sz="2800" dirty="0">
                <a:latin typeface="Times New Roman" panose="02020603050405020304" pitchFamily="18" charset="0"/>
                <a:cs typeface="Times New Roman" panose="02020603050405020304" pitchFamily="18" charset="0"/>
              </a:rPr>
              <a:t>: Presenting research questions or </a:t>
            </a:r>
          </a:p>
          <a:p>
            <a:pPr algn="l"/>
            <a:r>
              <a:rPr lang="en-US" sz="2800" dirty="0">
                <a:latin typeface="Times New Roman" panose="02020603050405020304" pitchFamily="18" charset="0"/>
                <a:cs typeface="Times New Roman" panose="02020603050405020304" pitchFamily="18" charset="0"/>
              </a:rPr>
              <a:t>hypotheses   (optional)</a:t>
            </a:r>
          </a:p>
          <a:p>
            <a:pPr algn="just"/>
            <a:r>
              <a:rPr lang="en-US" sz="2800" dirty="0">
                <a:solidFill>
                  <a:srgbClr val="FF0000"/>
                </a:solidFill>
                <a:latin typeface="Times New Roman" panose="02020603050405020304" pitchFamily="18" charset="0"/>
                <a:cs typeface="Times New Roman" panose="02020603050405020304" pitchFamily="18" charset="0"/>
              </a:rPr>
              <a:t>Step 3</a:t>
            </a:r>
            <a:r>
              <a:rPr lang="en-US" sz="2800" dirty="0">
                <a:latin typeface="Times New Roman" panose="02020603050405020304" pitchFamily="18" charset="0"/>
                <a:cs typeface="Times New Roman" panose="02020603050405020304" pitchFamily="18" charset="0"/>
              </a:rPr>
              <a:t>: Definitional clarifications (optional)</a:t>
            </a:r>
          </a:p>
          <a:p>
            <a:pPr algn="just"/>
            <a:r>
              <a:rPr lang="en-US" sz="2800" dirty="0">
                <a:solidFill>
                  <a:srgbClr val="FF0000"/>
                </a:solidFill>
                <a:latin typeface="Times New Roman" panose="02020603050405020304" pitchFamily="18" charset="0"/>
                <a:cs typeface="Times New Roman" panose="02020603050405020304" pitchFamily="18" charset="0"/>
              </a:rPr>
              <a:t>Step 4</a:t>
            </a:r>
            <a:r>
              <a:rPr lang="en-US" sz="2800" dirty="0">
                <a:latin typeface="Times New Roman" panose="02020603050405020304" pitchFamily="18" charset="0"/>
                <a:cs typeface="Times New Roman" panose="02020603050405020304" pitchFamily="18" charset="0"/>
              </a:rPr>
              <a:t>: Summarizing methods (optional)</a:t>
            </a:r>
          </a:p>
          <a:p>
            <a:pPr algn="just"/>
            <a:r>
              <a:rPr lang="en-US" sz="2800" dirty="0">
                <a:solidFill>
                  <a:srgbClr val="FF0000"/>
                </a:solidFill>
                <a:latin typeface="Times New Roman" panose="02020603050405020304" pitchFamily="18" charset="0"/>
                <a:cs typeface="Times New Roman" panose="02020603050405020304" pitchFamily="18" charset="0"/>
              </a:rPr>
              <a:t>Step 5</a:t>
            </a:r>
            <a:r>
              <a:rPr lang="en-US" sz="2800" dirty="0">
                <a:latin typeface="Times New Roman" panose="02020603050405020304" pitchFamily="18" charset="0"/>
                <a:cs typeface="Times New Roman" panose="02020603050405020304" pitchFamily="18" charset="0"/>
              </a:rPr>
              <a:t>: Announcing principal outcomes (optional)</a:t>
            </a:r>
          </a:p>
          <a:p>
            <a:pPr algn="just"/>
            <a:r>
              <a:rPr lang="en-US" sz="2800" dirty="0">
                <a:solidFill>
                  <a:srgbClr val="FF0000"/>
                </a:solidFill>
                <a:latin typeface="Times New Roman" panose="02020603050405020304" pitchFamily="18" charset="0"/>
                <a:cs typeface="Times New Roman" panose="02020603050405020304" pitchFamily="18" charset="0"/>
              </a:rPr>
              <a:t>Step 6</a:t>
            </a:r>
            <a:r>
              <a:rPr lang="en-US" sz="2800" dirty="0">
                <a:latin typeface="Times New Roman" panose="02020603050405020304" pitchFamily="18" charset="0"/>
                <a:cs typeface="Times New Roman" panose="02020603050405020304" pitchFamily="18" charset="0"/>
              </a:rPr>
              <a:t>: Stating the value of the present research (optional)</a:t>
            </a:r>
          </a:p>
          <a:p>
            <a:pPr algn="just"/>
            <a:r>
              <a:rPr lang="en-US" sz="2800" dirty="0">
                <a:solidFill>
                  <a:srgbClr val="FF0000"/>
                </a:solidFill>
                <a:latin typeface="Times New Roman" panose="02020603050405020304" pitchFamily="18" charset="0"/>
                <a:cs typeface="Times New Roman" panose="02020603050405020304" pitchFamily="18" charset="0"/>
              </a:rPr>
              <a:t>Step 7</a:t>
            </a:r>
            <a:r>
              <a:rPr lang="en-US" sz="2800" dirty="0">
                <a:latin typeface="Times New Roman" panose="02020603050405020304" pitchFamily="18" charset="0"/>
                <a:cs typeface="Times New Roman" panose="02020603050405020304" pitchFamily="18" charset="0"/>
              </a:rPr>
              <a:t>: Outlining the structure of the paper (optional)</a:t>
            </a:r>
          </a:p>
        </p:txBody>
      </p:sp>
      <p:pic>
        <p:nvPicPr>
          <p:cNvPr id="1026" name="Picture 2" descr="C:\Program Files\Microsoft Office\MEDIA\CAGCAT10\j029912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6658" y="1905000"/>
            <a:ext cx="1905001"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60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1026"/>
                                        </p:tgtEl>
                                        <p:attrNameLst>
                                          <p:attrName>r</p:attrName>
                                        </p:attrNameLst>
                                      </p:cBhvr>
                                    </p:animRot>
                                    <p:animRot by="-240000">
                                      <p:cBhvr>
                                        <p:cTn id="7" dur="200" fill="hold">
                                          <p:stCondLst>
                                            <p:cond delay="200"/>
                                          </p:stCondLst>
                                        </p:cTn>
                                        <p:tgtEl>
                                          <p:spTgt spid="1026"/>
                                        </p:tgtEl>
                                        <p:attrNameLst>
                                          <p:attrName>r</p:attrName>
                                        </p:attrNameLst>
                                      </p:cBhvr>
                                    </p:animRot>
                                    <p:animRot by="240000">
                                      <p:cBhvr>
                                        <p:cTn id="8" dur="200" fill="hold">
                                          <p:stCondLst>
                                            <p:cond delay="400"/>
                                          </p:stCondLst>
                                        </p:cTn>
                                        <p:tgtEl>
                                          <p:spTgt spid="1026"/>
                                        </p:tgtEl>
                                        <p:attrNameLst>
                                          <p:attrName>r</p:attrName>
                                        </p:attrNameLst>
                                      </p:cBhvr>
                                    </p:animRot>
                                    <p:animRot by="-240000">
                                      <p:cBhvr>
                                        <p:cTn id="9" dur="200" fill="hold">
                                          <p:stCondLst>
                                            <p:cond delay="600"/>
                                          </p:stCondLst>
                                        </p:cTn>
                                        <p:tgtEl>
                                          <p:spTgt spid="1026"/>
                                        </p:tgtEl>
                                        <p:attrNameLst>
                                          <p:attrName>r</p:attrName>
                                        </p:attrNameLst>
                                      </p:cBhvr>
                                    </p:animRot>
                                    <p:animRot by="120000">
                                      <p:cBhvr>
                                        <p:cTn id="10" dur="200" fill="hold">
                                          <p:stCondLst>
                                            <p:cond delay="800"/>
                                          </p:stCondLst>
                                        </p:cTn>
                                        <p:tgtEl>
                                          <p:spTgt spid="102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500"/>
                                        <p:tgtEl>
                                          <p:spTgt spid="3">
                                            <p:txEl>
                                              <p:pRg st="5" end="5"/>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500"/>
                                        <p:tgtEl>
                                          <p:spTgt spid="3">
                                            <p:txEl>
                                              <p:pRg st="7" end="7"/>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fade">
                                      <p:cBhvr>
                                        <p:cTn id="43" dur="500"/>
                                        <p:tgtEl>
                                          <p:spTgt spid="3">
                                            <p:txEl>
                                              <p:pRg st="8" end="8"/>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latin typeface="Times New Roman" charset="0"/>
                <a:ea typeface="Times New Roman" charset="0"/>
                <a:cs typeface="Times New Roman" charset="0"/>
              </a:rPr>
              <a:t>Rhetorical Moves in Abstracts</a:t>
            </a:r>
            <a:endParaRPr lang="en-US" dirty="0">
              <a:solidFill>
                <a:srgbClr val="92D050"/>
              </a:solidFill>
              <a:latin typeface="Times New Roman" charset="0"/>
              <a:ea typeface="Times New Roman" charset="0"/>
              <a:cs typeface="Times New Roman" charset="0"/>
            </a:endParaRPr>
          </a:p>
        </p:txBody>
      </p:sp>
      <p:sp>
        <p:nvSpPr>
          <p:cNvPr id="3" name="Content Placeholder 2"/>
          <p:cNvSpPr>
            <a:spLocks noGrp="1"/>
          </p:cNvSpPr>
          <p:nvPr>
            <p:ph idx="1"/>
          </p:nvPr>
        </p:nvSpPr>
        <p:spPr>
          <a:xfrm>
            <a:off x="2074334" y="1811867"/>
            <a:ext cx="9629938" cy="4750297"/>
          </a:xfrm>
        </p:spPr>
        <p:txBody>
          <a:bodyPr>
            <a:normAutofit/>
          </a:bodyPr>
          <a:lstStyle/>
          <a:p>
            <a:r>
              <a:rPr lang="en-US" sz="2800" dirty="0">
                <a:latin typeface="Baskerville Old Face" charset="0"/>
                <a:ea typeface="Baskerville Old Face" charset="0"/>
                <a:cs typeface="Baskerville Old Face" charset="0"/>
              </a:rPr>
              <a:t>five rhetorical moves that can appear in </a:t>
            </a:r>
            <a:r>
              <a:rPr lang="en-US" sz="2800" dirty="0" smtClean="0">
                <a:latin typeface="Baskerville Old Face" charset="0"/>
                <a:ea typeface="Baskerville Old Face" charset="0"/>
                <a:cs typeface="Baskerville Old Face" charset="0"/>
              </a:rPr>
              <a:t>abstracts include:</a:t>
            </a:r>
          </a:p>
          <a:p>
            <a:pPr marL="514350" indent="-514350">
              <a:buAutoNum type="arabicPeriod"/>
            </a:pPr>
            <a:r>
              <a:rPr lang="en-US" sz="2800" dirty="0" smtClean="0">
                <a:latin typeface="Baskerville Old Face" charset="0"/>
                <a:ea typeface="Baskerville Old Face" charset="0"/>
                <a:cs typeface="Baskerville Old Face" charset="0"/>
              </a:rPr>
              <a:t>Introducing background or problem;</a:t>
            </a:r>
          </a:p>
          <a:p>
            <a:pPr marL="514350" indent="-514350">
              <a:buAutoNum type="arabicPeriod"/>
            </a:pPr>
            <a:r>
              <a:rPr lang="en-US" sz="2800" dirty="0" smtClean="0">
                <a:latin typeface="Baskerville Old Face" charset="0"/>
                <a:ea typeface="Baskerville Old Face" charset="0"/>
                <a:cs typeface="Baskerville Old Face" charset="0"/>
              </a:rPr>
              <a:t>Presenting current research </a:t>
            </a:r>
            <a:r>
              <a:rPr lang="en-US" sz="2800" b="1" u="sng" dirty="0" smtClean="0">
                <a:latin typeface="Baskerville Old Face" charset="0"/>
                <a:ea typeface="Baskerville Old Face" charset="0"/>
                <a:cs typeface="Baskerville Old Face" charset="0"/>
              </a:rPr>
              <a:t>with justification </a:t>
            </a:r>
            <a:r>
              <a:rPr lang="en-US" sz="2800" dirty="0" smtClean="0">
                <a:latin typeface="Baskerville Old Face" charset="0"/>
                <a:ea typeface="Baskerville Old Face" charset="0"/>
                <a:cs typeface="Baskerville Old Face" charset="0"/>
              </a:rPr>
              <a:t>and/ or purpose;</a:t>
            </a:r>
          </a:p>
          <a:p>
            <a:pPr marL="514350" indent="-514350">
              <a:buAutoNum type="arabicPeriod"/>
            </a:pPr>
            <a:r>
              <a:rPr lang="en-US" sz="2800" b="1" u="sng" dirty="0" smtClean="0">
                <a:latin typeface="Baskerville Old Face" charset="0"/>
                <a:ea typeface="Baskerville Old Face" charset="0"/>
                <a:cs typeface="Baskerville Old Face" charset="0"/>
              </a:rPr>
              <a:t>Describing</a:t>
            </a:r>
            <a:r>
              <a:rPr lang="en-US" sz="2800" dirty="0" smtClean="0">
                <a:latin typeface="Baskerville Old Face" charset="0"/>
                <a:ea typeface="Baskerville Old Face" charset="0"/>
                <a:cs typeface="Baskerville Old Face" charset="0"/>
              </a:rPr>
              <a:t> methodology;</a:t>
            </a:r>
          </a:p>
          <a:p>
            <a:pPr marL="514350" indent="-514350">
              <a:buAutoNum type="arabicPeriod"/>
            </a:pPr>
            <a:r>
              <a:rPr lang="en-US" sz="2800" dirty="0" smtClean="0">
                <a:latin typeface="Baskerville Old Face" charset="0"/>
                <a:ea typeface="Baskerville Old Face" charset="0"/>
                <a:cs typeface="Baskerville Old Face" charset="0"/>
              </a:rPr>
              <a:t>Reporting results;</a:t>
            </a:r>
          </a:p>
          <a:p>
            <a:pPr marL="514350" indent="-514350">
              <a:buAutoNum type="arabicPeriod"/>
            </a:pPr>
            <a:r>
              <a:rPr lang="en-US" sz="2800" dirty="0" smtClean="0">
                <a:latin typeface="Baskerville Old Face" charset="0"/>
                <a:ea typeface="Baskerville Old Face" charset="0"/>
                <a:cs typeface="Baskerville Old Face" charset="0"/>
              </a:rPr>
              <a:t>Interpreting results. </a:t>
            </a:r>
          </a:p>
          <a:p>
            <a:pPr marL="514350" indent="-514350">
              <a:buAutoNum type="arabicPeriod"/>
            </a:pPr>
            <a:endParaRPr lang="en-US" sz="2800" dirty="0" smtClean="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The length </a:t>
            </a:r>
            <a:r>
              <a:rPr lang="en-US" sz="2800" dirty="0">
                <a:latin typeface="Baskerville Old Face" charset="0"/>
                <a:ea typeface="Baskerville Old Face" charset="0"/>
                <a:cs typeface="Baskerville Old Face" charset="0"/>
              </a:rPr>
              <a:t>can vary (</a:t>
            </a:r>
            <a:r>
              <a:rPr lang="en-US" sz="2800" b="1" u="sng" dirty="0">
                <a:latin typeface="Baskerville Old Face" charset="0"/>
                <a:ea typeface="Baskerville Old Face" charset="0"/>
                <a:cs typeface="Baskerville Old Face" charset="0"/>
              </a:rPr>
              <a:t>from a phrase to sentences</a:t>
            </a:r>
            <a:r>
              <a:rPr lang="en-US" sz="2800" dirty="0">
                <a:latin typeface="Baskerville Old Face" charset="0"/>
                <a:ea typeface="Baskerville Old Face" charset="0"/>
                <a:cs typeface="Baskerville Old Face" charset="0"/>
              </a:rPr>
              <a:t>) and some moves may be omitted depending on the abstract's audience and </a:t>
            </a:r>
            <a:r>
              <a:rPr lang="en-US" sz="2800" dirty="0" smtClean="0">
                <a:latin typeface="Baskerville Old Face" charset="0"/>
                <a:ea typeface="Baskerville Old Face" charset="0"/>
                <a:cs typeface="Baskerville Old Face" charset="0"/>
              </a:rPr>
              <a:t>purpose.</a:t>
            </a:r>
            <a:endParaRPr lang="en-US" sz="2800" dirty="0">
              <a:latin typeface="Baskerville Old Face" charset="0"/>
              <a:ea typeface="Baskerville Old Face" charset="0"/>
              <a:cs typeface="Baskerville Old Face" charset="0"/>
            </a:endParaRPr>
          </a:p>
        </p:txBody>
      </p:sp>
    </p:spTree>
    <p:extLst>
      <p:ext uri="{BB962C8B-B14F-4D97-AF65-F5344CB8AC3E}">
        <p14:creationId xmlns:p14="http://schemas.microsoft.com/office/powerpoint/2010/main" val="189259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mph" presetSubtype="0" fill="hold" grpId="0" nodeType="clickEffect">
                                  <p:stCondLst>
                                    <p:cond delay="0"/>
                                  </p:stCondLst>
                                  <p:childTnLst>
                                    <p:animClr clrSpc="hsl" dir="cw">
                                      <p:cBhvr override="childStyle">
                                        <p:cTn id="11" dur="500" fill="hold"/>
                                        <p:tgtEl>
                                          <p:spTgt spid="3">
                                            <p:txEl>
                                              <p:pRg st="0" end="0"/>
                                            </p:txEl>
                                          </p:spTgt>
                                        </p:tgtEl>
                                        <p:attrNameLst>
                                          <p:attrName>style.color</p:attrName>
                                        </p:attrNameLst>
                                      </p:cBhvr>
                                      <p:by>
                                        <p:hsl h="0" s="-12549" l="-25098"/>
                                      </p:by>
                                    </p:animClr>
                                    <p:animClr clrSpc="hsl" dir="cw">
                                      <p:cBhvr>
                                        <p:cTn id="12" dur="500" fill="hold"/>
                                        <p:tgtEl>
                                          <p:spTgt spid="3">
                                            <p:txEl>
                                              <p:pRg st="0" end="0"/>
                                            </p:txEl>
                                          </p:spTgt>
                                        </p:tgtEl>
                                        <p:attrNameLst>
                                          <p:attrName>fillcolor</p:attrName>
                                        </p:attrNameLst>
                                      </p:cBhvr>
                                      <p:by>
                                        <p:hsl h="0" s="-12549" l="-25098"/>
                                      </p:by>
                                    </p:animClr>
                                    <p:animClr clrSpc="hsl" dir="cw">
                                      <p:cBhvr>
                                        <p:cTn id="13" dur="500" fill="hold"/>
                                        <p:tgtEl>
                                          <p:spTgt spid="3">
                                            <p:txEl>
                                              <p:pRg st="0" end="0"/>
                                            </p:txEl>
                                          </p:spTgt>
                                        </p:tgtEl>
                                        <p:attrNameLst>
                                          <p:attrName>stroke.color</p:attrName>
                                        </p:attrNameLst>
                                      </p:cBhvr>
                                      <p:by>
                                        <p:hsl h="0" s="-12549" l="-25098"/>
                                      </p:by>
                                    </p:animClr>
                                    <p:set>
                                      <p:cBhvr>
                                        <p:cTn id="14" dur="500" fill="hold"/>
                                        <p:tgtEl>
                                          <p:spTgt spid="3">
                                            <p:txEl>
                                              <p:pRg st="0" end="0"/>
                                            </p:txEl>
                                          </p:spTgt>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heckerboard(across)">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heckerboard(across)">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checkerboard(across)">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checkerboard(across)">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checkerboard(across)">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checkerboard(across)">
                                      <p:cBhvr>
                                        <p:cTn id="4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charset="0"/>
                <a:ea typeface="Times New Roman" charset="0"/>
                <a:cs typeface="Times New Roman" charset="0"/>
              </a:rPr>
              <a:t>Move 1</a:t>
            </a:r>
            <a:r>
              <a:rPr lang="en-US" dirty="0" smtClean="0">
                <a:latin typeface="Times New Roman" charset="0"/>
                <a:ea typeface="Times New Roman" charset="0"/>
                <a:cs typeface="Times New Roman" charset="0"/>
              </a:rPr>
              <a:t>. </a:t>
            </a:r>
            <a:br>
              <a:rPr lang="en-US" dirty="0" smtClean="0">
                <a:latin typeface="Times New Roman" charset="0"/>
                <a:ea typeface="Times New Roman" charset="0"/>
                <a:cs typeface="Times New Roman" charset="0"/>
              </a:rPr>
            </a:br>
            <a:r>
              <a:rPr lang="en-US" sz="3500" dirty="0" smtClean="0">
                <a:solidFill>
                  <a:srgbClr val="FF0000"/>
                </a:solidFill>
                <a:latin typeface="Times New Roman" charset="0"/>
                <a:ea typeface="Times New Roman" charset="0"/>
                <a:cs typeface="Times New Roman" charset="0"/>
              </a:rPr>
              <a:t>Introducing Background or Problem</a:t>
            </a:r>
            <a:endParaRPr lang="en-US" sz="3500" dirty="0">
              <a:solidFill>
                <a:srgbClr val="FF0000"/>
              </a:solidFill>
              <a:latin typeface="Times New Roman" charset="0"/>
              <a:ea typeface="Times New Roman" charset="0"/>
              <a:cs typeface="Times New Roman" charset="0"/>
            </a:endParaRPr>
          </a:p>
        </p:txBody>
      </p:sp>
      <p:sp>
        <p:nvSpPr>
          <p:cNvPr id="3" name="Content Placeholder 2"/>
          <p:cNvSpPr>
            <a:spLocks noGrp="1"/>
          </p:cNvSpPr>
          <p:nvPr>
            <p:ph idx="1"/>
          </p:nvPr>
        </p:nvSpPr>
        <p:spPr>
          <a:xfrm>
            <a:off x="2933700" y="2438399"/>
            <a:ext cx="8770571" cy="4002741"/>
          </a:xfrm>
        </p:spPr>
        <p:txBody>
          <a:bodyPr>
            <a:normAutofit/>
          </a:bodyPr>
          <a:lstStyle/>
          <a:p>
            <a:r>
              <a:rPr lang="en-US" sz="2800" dirty="0" smtClean="0">
                <a:latin typeface="Baskerville Old Face" charset="0"/>
                <a:ea typeface="Baskerville Old Face" charset="0"/>
                <a:cs typeface="Baskerville Old Face" charset="0"/>
              </a:rPr>
              <a:t>To embark on writing an abstract, one should answer two basic questions: </a:t>
            </a:r>
          </a:p>
          <a:p>
            <a:pPr marL="0" indent="0">
              <a:buNone/>
            </a:pPr>
            <a:r>
              <a:rPr lang="en-US" sz="2800" dirty="0" smtClean="0">
                <a:latin typeface="Baskerville Old Face" charset="0"/>
                <a:ea typeface="Baskerville Old Face" charset="0"/>
                <a:cs typeface="Baskerville Old Face" charset="0"/>
              </a:rPr>
              <a:t>1. what is currently known? </a:t>
            </a:r>
          </a:p>
          <a:p>
            <a:pPr marL="0" indent="0">
              <a:buNone/>
            </a:pPr>
            <a:r>
              <a:rPr lang="en-US" sz="2800" dirty="0" smtClean="0">
                <a:latin typeface="Baskerville Old Face" charset="0"/>
                <a:ea typeface="Baskerville Old Face" charset="0"/>
                <a:cs typeface="Baskerville Old Face" charset="0"/>
              </a:rPr>
              <a:t>2. </a:t>
            </a:r>
            <a:r>
              <a:rPr lang="en-US" sz="2800" dirty="0">
                <a:latin typeface="Baskerville Old Face" charset="0"/>
                <a:ea typeface="Baskerville Old Face" charset="0"/>
                <a:cs typeface="Baskerville Old Face" charset="0"/>
              </a:rPr>
              <a:t>w</a:t>
            </a:r>
            <a:r>
              <a:rPr lang="en-US" sz="2800" dirty="0" smtClean="0">
                <a:latin typeface="Baskerville Old Face" charset="0"/>
                <a:ea typeface="Baskerville Old Face" charset="0"/>
                <a:cs typeface="Baskerville Old Face" charset="0"/>
              </a:rPr>
              <a:t>hat is the gap in knowledge?</a:t>
            </a:r>
          </a:p>
          <a:p>
            <a:pPr marL="0" indent="0">
              <a:buNone/>
            </a:pPr>
            <a:endParaRPr lang="en-US" sz="2800" dirty="0" smtClean="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Ex: </a:t>
            </a:r>
            <a:r>
              <a:rPr lang="en-US" sz="2200" i="1" dirty="0">
                <a:latin typeface="Times New Roman" charset="0"/>
                <a:ea typeface="Times New Roman" charset="0"/>
                <a:cs typeface="Times New Roman" charset="0"/>
              </a:rPr>
              <a:t>Children undergoing long-term hospital care face problems of isolation from their familiar home and school </a:t>
            </a:r>
            <a:r>
              <a:rPr lang="en-US" sz="2200" i="1" dirty="0" smtClean="0">
                <a:latin typeface="Times New Roman" charset="0"/>
                <a:ea typeface="Times New Roman" charset="0"/>
                <a:cs typeface="Times New Roman" charset="0"/>
              </a:rPr>
              <a:t>environments; This </a:t>
            </a:r>
            <a:r>
              <a:rPr lang="en-US" sz="2200" i="1" dirty="0">
                <a:latin typeface="Times New Roman" charset="0"/>
                <a:ea typeface="Times New Roman" charset="0"/>
                <a:cs typeface="Times New Roman" charset="0"/>
              </a:rPr>
              <a:t>isolation has an impact on the emotional wellbeing of the child.</a:t>
            </a:r>
          </a:p>
        </p:txBody>
      </p:sp>
    </p:spTree>
    <p:extLst>
      <p:ext uri="{BB962C8B-B14F-4D97-AF65-F5344CB8AC3E}">
        <p14:creationId xmlns:p14="http://schemas.microsoft.com/office/powerpoint/2010/main" val="29470141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568344"/>
            <a:ext cx="8770571" cy="1475609"/>
          </a:xfrm>
        </p:spPr>
        <p:txBody>
          <a:bodyPr>
            <a:normAutofit fontScale="90000"/>
          </a:bodyPr>
          <a:lstStyle/>
          <a:p>
            <a:r>
              <a:rPr lang="en-US" b="1" u="sng" dirty="0" smtClean="0">
                <a:latin typeface="Times New Roman" charset="0"/>
                <a:ea typeface="Times New Roman" charset="0"/>
                <a:cs typeface="Times New Roman" charset="0"/>
              </a:rPr>
              <a:t>Move 2.</a:t>
            </a:r>
            <a:br>
              <a:rPr lang="en-US" b="1" u="sng" dirty="0" smtClean="0">
                <a:latin typeface="Times New Roman" charset="0"/>
                <a:ea typeface="Times New Roman" charset="0"/>
                <a:cs typeface="Times New Roman" charset="0"/>
              </a:rPr>
            </a:br>
            <a:r>
              <a:rPr lang="en-US" sz="3600" dirty="0">
                <a:solidFill>
                  <a:srgbClr val="FF0000"/>
                </a:solidFill>
                <a:latin typeface="Times New Roman" charset="0"/>
                <a:ea typeface="Times New Roman" charset="0"/>
                <a:cs typeface="Times New Roman" charset="0"/>
              </a:rPr>
              <a:t>Presenting </a:t>
            </a:r>
            <a:r>
              <a:rPr lang="en-US" sz="3600" dirty="0" smtClean="0">
                <a:solidFill>
                  <a:srgbClr val="FF0000"/>
                </a:solidFill>
                <a:latin typeface="Times New Roman" charset="0"/>
                <a:ea typeface="Times New Roman" charset="0"/>
                <a:cs typeface="Times New Roman" charset="0"/>
              </a:rPr>
              <a:t>Current </a:t>
            </a:r>
            <a:r>
              <a:rPr lang="en-US" sz="3600" dirty="0">
                <a:solidFill>
                  <a:srgbClr val="FF0000"/>
                </a:solidFill>
                <a:latin typeface="Times New Roman" charset="0"/>
                <a:ea typeface="Times New Roman" charset="0"/>
                <a:cs typeface="Times New Roman" charset="0"/>
              </a:rPr>
              <a:t>R</a:t>
            </a:r>
            <a:r>
              <a:rPr lang="en-US" sz="3600" dirty="0" smtClean="0">
                <a:solidFill>
                  <a:srgbClr val="FF0000"/>
                </a:solidFill>
                <a:latin typeface="Times New Roman" charset="0"/>
                <a:ea typeface="Times New Roman" charset="0"/>
                <a:cs typeface="Times New Roman" charset="0"/>
              </a:rPr>
              <a:t>esearch </a:t>
            </a:r>
            <a:r>
              <a:rPr lang="en-US" sz="3600" dirty="0">
                <a:solidFill>
                  <a:srgbClr val="FF0000"/>
                </a:solidFill>
                <a:latin typeface="Times New Roman" charset="0"/>
                <a:ea typeface="Times New Roman" charset="0"/>
                <a:cs typeface="Times New Roman" charset="0"/>
              </a:rPr>
              <a:t>W</a:t>
            </a:r>
            <a:r>
              <a:rPr lang="en-US" sz="3600" dirty="0" smtClean="0">
                <a:solidFill>
                  <a:srgbClr val="FF0000"/>
                </a:solidFill>
                <a:latin typeface="Times New Roman" charset="0"/>
                <a:ea typeface="Times New Roman" charset="0"/>
                <a:cs typeface="Times New Roman" charset="0"/>
              </a:rPr>
              <a:t>ith </a:t>
            </a:r>
            <a:r>
              <a:rPr lang="en-US" sz="3600" dirty="0">
                <a:solidFill>
                  <a:srgbClr val="FF0000"/>
                </a:solidFill>
                <a:latin typeface="Times New Roman" charset="0"/>
                <a:ea typeface="Times New Roman" charset="0"/>
                <a:cs typeface="Times New Roman" charset="0"/>
              </a:rPr>
              <a:t>J</a:t>
            </a:r>
            <a:r>
              <a:rPr lang="en-US" sz="3600" dirty="0" smtClean="0">
                <a:solidFill>
                  <a:srgbClr val="FF0000"/>
                </a:solidFill>
                <a:latin typeface="Times New Roman" charset="0"/>
                <a:ea typeface="Times New Roman" charset="0"/>
                <a:cs typeface="Times New Roman" charset="0"/>
              </a:rPr>
              <a:t>ustification</a:t>
            </a:r>
            <a:r>
              <a:rPr lang="en-US" sz="3600" u="sng" dirty="0" smtClean="0">
                <a:latin typeface="Times New Roman" charset="0"/>
                <a:ea typeface="Times New Roman" charset="0"/>
                <a:cs typeface="Times New Roman" charset="0"/>
              </a:rPr>
              <a:t/>
            </a:r>
            <a:br>
              <a:rPr lang="en-US" sz="3600" u="sng" dirty="0" smtClean="0">
                <a:latin typeface="Times New Roman" charset="0"/>
                <a:ea typeface="Times New Roman" charset="0"/>
                <a:cs typeface="Times New Roman" charset="0"/>
              </a:rPr>
            </a:br>
            <a:endParaRPr lang="en-US" sz="3600"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2933700" y="2438399"/>
            <a:ext cx="8770571" cy="4177553"/>
          </a:xfrm>
        </p:spPr>
        <p:txBody>
          <a:bodyPr>
            <a:normAutofit lnSpcReduction="10000"/>
          </a:bodyPr>
          <a:lstStyle/>
          <a:p>
            <a:r>
              <a:rPr lang="en-US" sz="2800" dirty="0" smtClean="0">
                <a:latin typeface="Baskerville Old Face" charset="0"/>
                <a:ea typeface="Baskerville Old Face" charset="0"/>
                <a:cs typeface="Baskerville Old Face" charset="0"/>
              </a:rPr>
              <a:t>The second rhetorical move a researcher is expected to make is the function of responding to the following questions:</a:t>
            </a:r>
          </a:p>
          <a:p>
            <a:pPr marL="0" indent="0">
              <a:buNone/>
            </a:pPr>
            <a:r>
              <a:rPr lang="en-US" sz="2800" dirty="0" smtClean="0">
                <a:latin typeface="Baskerville Old Face" charset="0"/>
                <a:ea typeface="Baskerville Old Face" charset="0"/>
                <a:cs typeface="Baskerville Old Face" charset="0"/>
              </a:rPr>
              <a:t>1. what is this study’s aim?</a:t>
            </a:r>
          </a:p>
          <a:p>
            <a:pPr marL="0" indent="0">
              <a:buNone/>
            </a:pPr>
            <a:r>
              <a:rPr lang="en-US" sz="2800" dirty="0" smtClean="0">
                <a:latin typeface="Baskerville Old Face" charset="0"/>
                <a:ea typeface="Baskerville Old Face" charset="0"/>
                <a:cs typeface="Baskerville Old Face" charset="0"/>
              </a:rPr>
              <a:t>2. how does it fill the gap in knowledge?</a:t>
            </a:r>
          </a:p>
          <a:p>
            <a:pPr marL="0" indent="0">
              <a:buNone/>
            </a:pPr>
            <a:endParaRPr lang="en-US" sz="2800" dirty="0" smtClean="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Ex: </a:t>
            </a:r>
            <a:r>
              <a:rPr lang="en-US" sz="2400" i="1" dirty="0">
                <a:latin typeface="Times New Roman" charset="0"/>
                <a:ea typeface="Times New Roman" charset="0"/>
                <a:cs typeface="Times New Roman" charset="0"/>
              </a:rPr>
              <a:t>In this paper we report on research that explores the design of technologies that mitigate some of the negative aspects of separation, while respecting the sensitivities of the hospital, school and home </a:t>
            </a:r>
            <a:r>
              <a:rPr lang="en-US" sz="2400" i="1" dirty="0" smtClean="0">
                <a:latin typeface="Times New Roman" charset="0"/>
                <a:ea typeface="Times New Roman" charset="0"/>
                <a:cs typeface="Times New Roman" charset="0"/>
              </a:rPr>
              <a:t>contexts; This </a:t>
            </a:r>
            <a:r>
              <a:rPr lang="en-US" sz="2400" i="1" dirty="0">
                <a:latin typeface="Times New Roman" charset="0"/>
                <a:ea typeface="Times New Roman" charset="0"/>
                <a:cs typeface="Times New Roman" charset="0"/>
              </a:rPr>
              <a:t>paper reports on the field trial of the technology.</a:t>
            </a:r>
          </a:p>
        </p:txBody>
      </p:sp>
    </p:spTree>
    <p:extLst>
      <p:ext uri="{BB962C8B-B14F-4D97-AF65-F5344CB8AC3E}">
        <p14:creationId xmlns:p14="http://schemas.microsoft.com/office/powerpoint/2010/main" val="31725457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charset="0"/>
                <a:ea typeface="Times New Roman" charset="0"/>
                <a:cs typeface="Times New Roman" charset="0"/>
              </a:rPr>
              <a:t>Move 3.</a:t>
            </a:r>
            <a:br>
              <a:rPr lang="en-US" b="1" u="sng" dirty="0" smtClean="0">
                <a:latin typeface="Times New Roman" charset="0"/>
                <a:ea typeface="Times New Roman" charset="0"/>
                <a:cs typeface="Times New Roman" charset="0"/>
              </a:rPr>
            </a:br>
            <a:r>
              <a:rPr lang="en-US" sz="3500" dirty="0" smtClean="0">
                <a:solidFill>
                  <a:srgbClr val="FF0000"/>
                </a:solidFill>
                <a:latin typeface="Times New Roman" charset="0"/>
                <a:ea typeface="Times New Roman" charset="0"/>
                <a:cs typeface="Times New Roman" charset="0"/>
              </a:rPr>
              <a:t>Describing Methodology</a:t>
            </a:r>
            <a:endParaRPr lang="en-US" sz="3500" dirty="0">
              <a:solidFill>
                <a:srgbClr val="FF0000"/>
              </a:solidFill>
              <a:latin typeface="Times New Roman" charset="0"/>
              <a:ea typeface="Times New Roman" charset="0"/>
              <a:cs typeface="Times New Roman" charset="0"/>
            </a:endParaRPr>
          </a:p>
        </p:txBody>
      </p:sp>
      <p:sp>
        <p:nvSpPr>
          <p:cNvPr id="3" name="Content Placeholder 2"/>
          <p:cNvSpPr>
            <a:spLocks noGrp="1"/>
          </p:cNvSpPr>
          <p:nvPr>
            <p:ph idx="1"/>
          </p:nvPr>
        </p:nvSpPr>
        <p:spPr>
          <a:xfrm>
            <a:off x="2933700" y="2438400"/>
            <a:ext cx="8770571" cy="4069976"/>
          </a:xfrm>
        </p:spPr>
        <p:txBody>
          <a:bodyPr>
            <a:normAutofit lnSpcReduction="10000"/>
          </a:bodyPr>
          <a:lstStyle/>
          <a:p>
            <a:r>
              <a:rPr lang="en-US" sz="2800" dirty="0" smtClean="0">
                <a:latin typeface="Baskerville Old Face" charset="0"/>
                <a:ea typeface="Baskerville Old Face" charset="0"/>
                <a:cs typeface="Baskerville Old Face" charset="0"/>
              </a:rPr>
              <a:t>The third rhetorical move in writing abstracts involves responding to some concerns about methodological procedure:</a:t>
            </a:r>
          </a:p>
          <a:p>
            <a:pPr marL="0" indent="0">
              <a:buNone/>
            </a:pPr>
            <a:r>
              <a:rPr lang="en-US" sz="2800" dirty="0" smtClean="0">
                <a:latin typeface="Baskerville Old Face" charset="0"/>
                <a:ea typeface="Baskerville Old Face" charset="0"/>
                <a:cs typeface="Baskerville Old Face" charset="0"/>
              </a:rPr>
              <a:t>1. how was the study conducted?</a:t>
            </a:r>
          </a:p>
          <a:p>
            <a:pPr marL="0" indent="0">
              <a:buNone/>
            </a:pPr>
            <a:r>
              <a:rPr lang="en-US" sz="2800" dirty="0" smtClean="0">
                <a:latin typeface="Baskerville Old Face" charset="0"/>
                <a:ea typeface="Baskerville Old Face" charset="0"/>
                <a:cs typeface="Baskerville Old Face" charset="0"/>
              </a:rPr>
              <a:t>2. was the data quantitative, qualitative, or both?</a:t>
            </a:r>
          </a:p>
          <a:p>
            <a:pPr marL="0" indent="0">
              <a:buNone/>
            </a:pPr>
            <a:endParaRPr lang="en-US" sz="2800" dirty="0" smtClean="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Ex: </a:t>
            </a:r>
            <a:r>
              <a:rPr lang="en-US" sz="2400" i="1" dirty="0">
                <a:latin typeface="Times New Roman" charset="0"/>
                <a:ea typeface="Times New Roman" charset="0"/>
                <a:cs typeface="Times New Roman" charset="0"/>
              </a:rPr>
              <a:t>We conducted design workshops with parents, teachers and hospital </a:t>
            </a:r>
            <a:r>
              <a:rPr lang="en-US" sz="2400" i="1" dirty="0" smtClean="0">
                <a:latin typeface="Times New Roman" charset="0"/>
                <a:ea typeface="Times New Roman" charset="0"/>
                <a:cs typeface="Times New Roman" charset="0"/>
              </a:rPr>
              <a:t>staff…</a:t>
            </a:r>
            <a:r>
              <a:rPr lang="en-US" sz="2400" dirty="0" smtClean="0">
                <a:latin typeface="Times New Roman" charset="0"/>
                <a:ea typeface="Times New Roman" charset="0"/>
                <a:cs typeface="Times New Roman" charset="0"/>
              </a:rPr>
              <a:t>; </a:t>
            </a:r>
            <a:r>
              <a:rPr lang="en-US" sz="2400" i="1" dirty="0" smtClean="0">
                <a:latin typeface="Times New Roman" charset="0"/>
                <a:ea typeface="Times New Roman" charset="0"/>
                <a:cs typeface="Times New Roman" charset="0"/>
              </a:rPr>
              <a:t>In </a:t>
            </a:r>
            <a:r>
              <a:rPr lang="en-US" sz="2400" i="1" dirty="0">
                <a:latin typeface="Times New Roman" charset="0"/>
                <a:ea typeface="Times New Roman" charset="0"/>
                <a:cs typeface="Times New Roman" charset="0"/>
              </a:rPr>
              <a:t>response we designed a novel technology that combined an ambient presence with photo-sharing to connect </a:t>
            </a:r>
            <a:r>
              <a:rPr lang="en-US" sz="2400" i="1" dirty="0" smtClean="0">
                <a:latin typeface="Times New Roman" charset="0"/>
                <a:ea typeface="Times New Roman" charset="0"/>
                <a:cs typeface="Times New Roman" charset="0"/>
              </a:rPr>
              <a:t>hospitalized </a:t>
            </a:r>
            <a:r>
              <a:rPr lang="en-US" sz="2400" i="1" dirty="0">
                <a:latin typeface="Times New Roman" charset="0"/>
                <a:ea typeface="Times New Roman" charset="0"/>
                <a:cs typeface="Times New Roman" charset="0"/>
              </a:rPr>
              <a:t>children with schools and families.</a:t>
            </a:r>
            <a:endParaRPr lang="en-US" sz="2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84210679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charset="0"/>
                <a:ea typeface="Times New Roman" charset="0"/>
                <a:cs typeface="Times New Roman" charset="0"/>
              </a:rPr>
              <a:t>Move 4.</a:t>
            </a:r>
            <a:br>
              <a:rPr lang="en-US" b="1" u="sng" dirty="0" smtClean="0">
                <a:latin typeface="Times New Roman" charset="0"/>
                <a:ea typeface="Times New Roman" charset="0"/>
                <a:cs typeface="Times New Roman" charset="0"/>
              </a:rPr>
            </a:br>
            <a:r>
              <a:rPr lang="en-US" sz="3500" dirty="0" smtClean="0">
                <a:solidFill>
                  <a:srgbClr val="FF0000"/>
                </a:solidFill>
                <a:latin typeface="Times New Roman" charset="0"/>
                <a:ea typeface="Times New Roman" charset="0"/>
                <a:cs typeface="Times New Roman" charset="0"/>
              </a:rPr>
              <a:t>Reporting Results</a:t>
            </a:r>
            <a:endParaRPr lang="en-US" b="1" u="sng" dirty="0">
              <a:solidFill>
                <a:srgbClr val="FF0000"/>
              </a:solidFill>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r>
              <a:rPr lang="en-US" sz="2800" dirty="0" smtClean="0">
                <a:latin typeface="Baskerville Old Face" charset="0"/>
                <a:ea typeface="Baskerville Old Face" charset="0"/>
                <a:cs typeface="Baskerville Old Face" charset="0"/>
              </a:rPr>
              <a:t>For the fourth move, a researcher should report the result of study, and answer to the following questions:</a:t>
            </a:r>
          </a:p>
          <a:p>
            <a:pPr marL="0" indent="0">
              <a:buNone/>
            </a:pPr>
            <a:r>
              <a:rPr lang="en-US" sz="2800" dirty="0" smtClean="0">
                <a:latin typeface="Baskerville Old Face" charset="0"/>
                <a:ea typeface="Baskerville Old Face" charset="0"/>
                <a:cs typeface="Baskerville Old Face" charset="0"/>
              </a:rPr>
              <a:t>1. what was discovered?</a:t>
            </a:r>
          </a:p>
          <a:p>
            <a:pPr marL="0" indent="0">
              <a:buNone/>
            </a:pPr>
            <a:r>
              <a:rPr lang="en-US" sz="2800" dirty="0" smtClean="0">
                <a:latin typeface="Baskerville Old Face" charset="0"/>
                <a:ea typeface="Baskerville Old Face" charset="0"/>
                <a:cs typeface="Baskerville Old Face" charset="0"/>
              </a:rPr>
              <a:t>2. what were the outcomes? </a:t>
            </a:r>
          </a:p>
          <a:p>
            <a:pPr marL="0" indent="0">
              <a:buNone/>
            </a:pPr>
            <a:endParaRPr lang="en-US" sz="2800" dirty="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Ex: </a:t>
            </a:r>
            <a:r>
              <a:rPr lang="en-US" sz="2200" i="1" dirty="0">
                <a:latin typeface="Times New Roman" charset="0"/>
                <a:ea typeface="Times New Roman" charset="0"/>
                <a:cs typeface="Times New Roman" charset="0"/>
              </a:rPr>
              <a:t>We </a:t>
            </a:r>
            <a:r>
              <a:rPr lang="en-US" sz="2200" i="1" dirty="0" smtClean="0">
                <a:latin typeface="Times New Roman" charset="0"/>
                <a:ea typeface="Times New Roman" charset="0"/>
                <a:cs typeface="Times New Roman" charset="0"/>
              </a:rPr>
              <a:t>found </a:t>
            </a:r>
            <a:r>
              <a:rPr lang="en-US" sz="2200" i="1" dirty="0">
                <a:latin typeface="Times New Roman" charset="0"/>
                <a:ea typeface="Times New Roman" charset="0"/>
                <a:cs typeface="Times New Roman" charset="0"/>
              </a:rPr>
              <a:t>that there was a strong desire for mediated connection, but also a significant need to protect privacy and avoid disruption.</a:t>
            </a:r>
            <a:endParaRPr lang="en-US" sz="22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21129426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Times New Roman" charset="0"/>
                <a:ea typeface="Times New Roman" charset="0"/>
                <a:cs typeface="Times New Roman" charset="0"/>
              </a:rPr>
              <a:t>Move 5.</a:t>
            </a:r>
            <a:br>
              <a:rPr lang="en-US" b="1" u="sng" dirty="0" smtClean="0">
                <a:latin typeface="Times New Roman" charset="0"/>
                <a:ea typeface="Times New Roman" charset="0"/>
                <a:cs typeface="Times New Roman" charset="0"/>
              </a:rPr>
            </a:br>
            <a:r>
              <a:rPr lang="en-US" sz="3500" dirty="0" smtClean="0">
                <a:solidFill>
                  <a:srgbClr val="FF0000"/>
                </a:solidFill>
                <a:latin typeface="Times New Roman" charset="0"/>
                <a:ea typeface="Times New Roman" charset="0"/>
                <a:cs typeface="Times New Roman" charset="0"/>
              </a:rPr>
              <a:t>Interpreting results</a:t>
            </a:r>
            <a:endParaRPr lang="en-US" b="1" u="sng" dirty="0">
              <a:solidFill>
                <a:srgbClr val="FF0000"/>
              </a:solidFill>
              <a:latin typeface="Times New Roman" charset="0"/>
              <a:ea typeface="Times New Roman" charset="0"/>
              <a:cs typeface="Times New Roman" charset="0"/>
            </a:endParaRPr>
          </a:p>
        </p:txBody>
      </p:sp>
      <p:sp>
        <p:nvSpPr>
          <p:cNvPr id="3" name="Content Placeholder 2"/>
          <p:cNvSpPr>
            <a:spLocks noGrp="1"/>
          </p:cNvSpPr>
          <p:nvPr>
            <p:ph idx="1"/>
          </p:nvPr>
        </p:nvSpPr>
        <p:spPr/>
        <p:txBody>
          <a:bodyPr>
            <a:normAutofit/>
          </a:bodyPr>
          <a:lstStyle/>
          <a:p>
            <a:r>
              <a:rPr lang="en-US" sz="2800" dirty="0" smtClean="0">
                <a:latin typeface="Baskerville Old Face" charset="0"/>
                <a:ea typeface="Baskerville Old Face" charset="0"/>
                <a:cs typeface="Baskerville Old Face" charset="0"/>
              </a:rPr>
              <a:t>The last rhetorical move to make in writing an abstract requires a succinct interpretation of results, and informative response to the following questions:</a:t>
            </a:r>
          </a:p>
          <a:p>
            <a:pPr marL="0" indent="0">
              <a:buNone/>
            </a:pPr>
            <a:r>
              <a:rPr lang="en-US" sz="2800" dirty="0" smtClean="0">
                <a:latin typeface="Baskerville Old Face" charset="0"/>
                <a:ea typeface="Baskerville Old Face" charset="0"/>
                <a:cs typeface="Baskerville Old Face" charset="0"/>
              </a:rPr>
              <a:t>1. how are the result interpreted</a:t>
            </a:r>
          </a:p>
          <a:p>
            <a:pPr marL="0" indent="0">
              <a:buNone/>
            </a:pPr>
            <a:r>
              <a:rPr lang="en-US" sz="2800" dirty="0" smtClean="0">
                <a:latin typeface="Baskerville Old Face" charset="0"/>
                <a:ea typeface="Baskerville Old Face" charset="0"/>
                <a:cs typeface="Baskerville Old Face" charset="0"/>
              </a:rPr>
              <a:t>2. how has the study contributed to the field? </a:t>
            </a:r>
          </a:p>
          <a:p>
            <a:pPr marL="0" indent="0">
              <a:buNone/>
            </a:pPr>
            <a:endParaRPr lang="en-US" sz="2800" dirty="0">
              <a:latin typeface="Baskerville Old Face" charset="0"/>
              <a:ea typeface="Baskerville Old Face" charset="0"/>
              <a:cs typeface="Baskerville Old Face" charset="0"/>
            </a:endParaRPr>
          </a:p>
          <a:p>
            <a:pPr marL="0" indent="0">
              <a:buNone/>
            </a:pPr>
            <a:r>
              <a:rPr lang="en-US" sz="2800" dirty="0" smtClean="0">
                <a:latin typeface="Baskerville Old Face" charset="0"/>
                <a:ea typeface="Baskerville Old Face" charset="0"/>
                <a:cs typeface="Baskerville Old Face" charset="0"/>
              </a:rPr>
              <a:t>Ex: </a:t>
            </a:r>
            <a:r>
              <a:rPr lang="en-US" sz="2600" i="1" dirty="0">
                <a:latin typeface="Times New Roman" charset="0"/>
                <a:ea typeface="Times New Roman" charset="0"/>
                <a:cs typeface="Times New Roman" charset="0"/>
              </a:rPr>
              <a:t>The research provides new insights into how technology can support connectedness and provides a foundation for contributing to the wellbeing of children and young people in sensitive settings.</a:t>
            </a:r>
            <a:endParaRPr lang="en-US" sz="2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39443909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charset="0"/>
                <a:ea typeface="Times New Roman" charset="0"/>
                <a:cs typeface="Times New Roman" charset="0"/>
              </a:rPr>
              <a:t>An Abstract</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1820334" y="1498601"/>
            <a:ext cx="9883938" cy="5090458"/>
          </a:xfrm>
        </p:spPr>
        <p:txBody>
          <a:bodyPr>
            <a:normAutofit fontScale="92500" lnSpcReduction="20000"/>
          </a:bodyPr>
          <a:lstStyle/>
          <a:p>
            <a:pPr marL="0" indent="0" algn="ctr">
              <a:buNone/>
            </a:pPr>
            <a:r>
              <a:rPr lang="en-US" dirty="0">
                <a:latin typeface="Baskerville Old Face" charset="0"/>
                <a:ea typeface="Baskerville Old Face" charset="0"/>
                <a:cs typeface="Baskerville Old Face" charset="0"/>
              </a:rPr>
              <a:t>ABSTRACT</a:t>
            </a:r>
          </a:p>
          <a:p>
            <a:pPr marL="0" indent="0" algn="ctr">
              <a:buNone/>
            </a:pPr>
            <a:endParaRPr lang="en-US" dirty="0">
              <a:latin typeface="Baskerville Old Face" charset="0"/>
              <a:ea typeface="Baskerville Old Face" charset="0"/>
              <a:cs typeface="Baskerville Old Face" charset="0"/>
            </a:endParaRPr>
          </a:p>
          <a:p>
            <a:pPr marL="0" indent="0" algn="just">
              <a:buNone/>
            </a:pPr>
            <a:r>
              <a:rPr lang="en-US" dirty="0">
                <a:solidFill>
                  <a:srgbClr val="FF0000"/>
                </a:solidFill>
                <a:latin typeface="Baskerville Old Face" charset="0"/>
                <a:ea typeface="Baskerville Old Face" charset="0"/>
                <a:cs typeface="Baskerville Old Face" charset="0"/>
              </a:rPr>
              <a:t>Children undergoing long-term hospital care face problems of isolation from their familiar home and school environments. This isolation has an impact on the emotional wellbeing of the child</a:t>
            </a:r>
            <a:r>
              <a:rPr lang="en-US" dirty="0">
                <a:latin typeface="Baskerville Old Face" charset="0"/>
                <a:ea typeface="Baskerville Old Face" charset="0"/>
                <a:cs typeface="Baskerville Old Face" charset="0"/>
              </a:rPr>
              <a:t>. </a:t>
            </a:r>
            <a:r>
              <a:rPr lang="en-US" dirty="0">
                <a:solidFill>
                  <a:srgbClr val="FFC000"/>
                </a:solidFill>
                <a:latin typeface="Baskerville Old Face" charset="0"/>
                <a:ea typeface="Baskerville Old Face" charset="0"/>
                <a:cs typeface="Baskerville Old Face" charset="0"/>
              </a:rPr>
              <a:t>In this paper we report on research that explores the design of technologies that mitigate some of the negative aspects of separation, while respecting the sensitivities of the hospital, school and home contexts. </a:t>
            </a:r>
            <a:r>
              <a:rPr lang="en-US" dirty="0">
                <a:solidFill>
                  <a:srgbClr val="00B050"/>
                </a:solidFill>
                <a:latin typeface="Baskerville Old Face" charset="0"/>
                <a:ea typeface="Baskerville Old Face" charset="0"/>
                <a:cs typeface="Baskerville Old Face" charset="0"/>
              </a:rPr>
              <a:t>We conducted design workshops with parents, teachers and hospital staff and </a:t>
            </a:r>
            <a:r>
              <a:rPr lang="en-US" dirty="0">
                <a:solidFill>
                  <a:srgbClr val="0070C0"/>
                </a:solidFill>
                <a:latin typeface="Baskerville Old Face" charset="0"/>
                <a:ea typeface="Baskerville Old Face" charset="0"/>
                <a:cs typeface="Baskerville Old Face" charset="0"/>
              </a:rPr>
              <a:t>found that there was a strong desire for mediated connection, but also a significant need to protect privacy and avoid disruption. </a:t>
            </a:r>
            <a:r>
              <a:rPr lang="en-US" dirty="0">
                <a:solidFill>
                  <a:srgbClr val="00B050"/>
                </a:solidFill>
                <a:latin typeface="Baskerville Old Face" charset="0"/>
                <a:ea typeface="Baskerville Old Face" charset="0"/>
                <a:cs typeface="Baskerville Old Face" charset="0"/>
              </a:rPr>
              <a:t>In response we designed a novel technology that combined an ambient presence with photo-sharing to connect hospitalized children with schools and families.</a:t>
            </a:r>
            <a:r>
              <a:rPr lang="en-US" dirty="0">
                <a:solidFill>
                  <a:srgbClr val="0070C0"/>
                </a:solidFill>
                <a:latin typeface="Baskerville Old Face" charset="0"/>
                <a:ea typeface="Baskerville Old Face" charset="0"/>
                <a:cs typeface="Baskerville Old Face" charset="0"/>
              </a:rPr>
              <a:t> </a:t>
            </a:r>
            <a:r>
              <a:rPr lang="en-US" dirty="0">
                <a:solidFill>
                  <a:srgbClr val="7030A0"/>
                </a:solidFill>
                <a:latin typeface="Baskerville Old Face" charset="0"/>
                <a:ea typeface="Baskerville Old Face" charset="0"/>
                <a:cs typeface="Baskerville Old Face" charset="0"/>
              </a:rPr>
              <a:t>This paper reports on the field trial of the technology. The research provides new insights into how technology can support connectedness and provides a foundation for contributing to the wellbeing of children and young people in sensitive settings.</a:t>
            </a:r>
          </a:p>
          <a:p>
            <a:endParaRPr lang="en-US" dirty="0"/>
          </a:p>
        </p:txBody>
      </p:sp>
    </p:spTree>
    <p:extLst>
      <p:ext uri="{BB962C8B-B14F-4D97-AF65-F5344CB8AC3E}">
        <p14:creationId xmlns:p14="http://schemas.microsoft.com/office/powerpoint/2010/main" val="11333346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2" presetClass="emph" presetSubtype="0" fill="hold" grpId="0" nodeType="clickEffect">
                                  <p:stCondLst>
                                    <p:cond delay="0"/>
                                  </p:stCondLst>
                                  <p:childTnLst>
                                    <p:animRot by="120000">
                                      <p:cBhvr>
                                        <p:cTn id="10" dur="100" fill="hold">
                                          <p:stCondLst>
                                            <p:cond delay="0"/>
                                          </p:stCondLst>
                                        </p:cTn>
                                        <p:tgtEl>
                                          <p:spTgt spid="3">
                                            <p:txEl>
                                              <p:pRg st="0" end="0"/>
                                            </p:txEl>
                                          </p:spTgt>
                                        </p:tgtEl>
                                        <p:attrNameLst>
                                          <p:attrName>r</p:attrName>
                                        </p:attrNameLst>
                                      </p:cBhvr>
                                    </p:animRot>
                                    <p:animRot by="-240000">
                                      <p:cBhvr>
                                        <p:cTn id="11" dur="200" fill="hold">
                                          <p:stCondLst>
                                            <p:cond delay="200"/>
                                          </p:stCondLst>
                                        </p:cTn>
                                        <p:tgtEl>
                                          <p:spTgt spid="3">
                                            <p:txEl>
                                              <p:pRg st="0" end="0"/>
                                            </p:txEl>
                                          </p:spTgt>
                                        </p:tgtEl>
                                        <p:attrNameLst>
                                          <p:attrName>r</p:attrName>
                                        </p:attrNameLst>
                                      </p:cBhvr>
                                    </p:animRot>
                                    <p:animRot by="240000">
                                      <p:cBhvr>
                                        <p:cTn id="12" dur="200" fill="hold">
                                          <p:stCondLst>
                                            <p:cond delay="400"/>
                                          </p:stCondLst>
                                        </p:cTn>
                                        <p:tgtEl>
                                          <p:spTgt spid="3">
                                            <p:txEl>
                                              <p:pRg st="0" end="0"/>
                                            </p:txEl>
                                          </p:spTgt>
                                        </p:tgtEl>
                                        <p:attrNameLst>
                                          <p:attrName>r</p:attrName>
                                        </p:attrNameLst>
                                      </p:cBhvr>
                                    </p:animRot>
                                    <p:animRot by="-240000">
                                      <p:cBhvr>
                                        <p:cTn id="13" dur="200" fill="hold">
                                          <p:stCondLst>
                                            <p:cond delay="600"/>
                                          </p:stCondLst>
                                        </p:cTn>
                                        <p:tgtEl>
                                          <p:spTgt spid="3">
                                            <p:txEl>
                                              <p:pRg st="0" end="0"/>
                                            </p:txEl>
                                          </p:spTgt>
                                        </p:tgtEl>
                                        <p:attrNameLst>
                                          <p:attrName>r</p:attrName>
                                        </p:attrNameLst>
                                      </p:cBhvr>
                                    </p:animRot>
                                    <p:animRot by="120000">
                                      <p:cBhvr>
                                        <p:cTn id="14" dur="200" fill="hold">
                                          <p:stCondLst>
                                            <p:cond delay="800"/>
                                          </p:stCondLst>
                                        </p:cTn>
                                        <p:tgtEl>
                                          <p:spTgt spid="3">
                                            <p:txEl>
                                              <p:pRg st="0" end="0"/>
                                            </p:txEl>
                                          </p:spTgt>
                                        </p:tgtEl>
                                        <p:attrNameLst>
                                          <p:attrName>r</p:attrName>
                                        </p:attrNameLst>
                                      </p:cBhvr>
                                    </p:animRot>
                                  </p:childTnLst>
                                </p:cTn>
                              </p:par>
                              <p:par>
                                <p:cTn id="15" presetID="32" presetClass="emph" presetSubtype="0" fill="hold" grpId="0" nodeType="withEffect">
                                  <p:stCondLst>
                                    <p:cond delay="0"/>
                                  </p:stCondLst>
                                  <p:childTnLst>
                                    <p:animRot by="120000">
                                      <p:cBhvr>
                                        <p:cTn id="16" dur="100" fill="hold">
                                          <p:stCondLst>
                                            <p:cond delay="0"/>
                                          </p:stCondLst>
                                        </p:cTn>
                                        <p:tgtEl>
                                          <p:spTgt spid="3">
                                            <p:txEl>
                                              <p:pRg st="2" end="2"/>
                                            </p:txEl>
                                          </p:spTgt>
                                        </p:tgtEl>
                                        <p:attrNameLst>
                                          <p:attrName>r</p:attrName>
                                        </p:attrNameLst>
                                      </p:cBhvr>
                                    </p:animRot>
                                    <p:animRot by="-240000">
                                      <p:cBhvr>
                                        <p:cTn id="17" dur="200" fill="hold">
                                          <p:stCondLst>
                                            <p:cond delay="200"/>
                                          </p:stCondLst>
                                        </p:cTn>
                                        <p:tgtEl>
                                          <p:spTgt spid="3">
                                            <p:txEl>
                                              <p:pRg st="2" end="2"/>
                                            </p:txEl>
                                          </p:spTgt>
                                        </p:tgtEl>
                                        <p:attrNameLst>
                                          <p:attrName>r</p:attrName>
                                        </p:attrNameLst>
                                      </p:cBhvr>
                                    </p:animRot>
                                    <p:animRot by="240000">
                                      <p:cBhvr>
                                        <p:cTn id="18" dur="200" fill="hold">
                                          <p:stCondLst>
                                            <p:cond delay="400"/>
                                          </p:stCondLst>
                                        </p:cTn>
                                        <p:tgtEl>
                                          <p:spTgt spid="3">
                                            <p:txEl>
                                              <p:pRg st="2" end="2"/>
                                            </p:txEl>
                                          </p:spTgt>
                                        </p:tgtEl>
                                        <p:attrNameLst>
                                          <p:attrName>r</p:attrName>
                                        </p:attrNameLst>
                                      </p:cBhvr>
                                    </p:animRot>
                                    <p:animRot by="-240000">
                                      <p:cBhvr>
                                        <p:cTn id="19" dur="200" fill="hold">
                                          <p:stCondLst>
                                            <p:cond delay="600"/>
                                          </p:stCondLst>
                                        </p:cTn>
                                        <p:tgtEl>
                                          <p:spTgt spid="3">
                                            <p:txEl>
                                              <p:pRg st="2" end="2"/>
                                            </p:txEl>
                                          </p:spTgt>
                                        </p:tgtEl>
                                        <p:attrNameLst>
                                          <p:attrName>r</p:attrName>
                                        </p:attrNameLst>
                                      </p:cBhvr>
                                    </p:animRot>
                                    <p:animRot by="120000">
                                      <p:cBhvr>
                                        <p:cTn id="20" dur="200" fill="hold">
                                          <p:stCondLst>
                                            <p:cond delay="800"/>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B: CARS model by Swale</a:t>
            </a: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Paragraphs</a:t>
            </a:r>
          </a:p>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Thesis statement</a:t>
            </a:r>
          </a:p>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Topic sentence</a:t>
            </a:r>
          </a:p>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CARS model by Swale</a:t>
            </a:r>
          </a:p>
          <a:p>
            <a:pPr marL="514350" lvl="0" indent="-514350">
              <a:buFont typeface="+mj-lt"/>
              <a:buAutoNum type="arabicPeriod"/>
            </a:pPr>
            <a:r>
              <a:rPr lang="en-US" dirty="0" smtClean="0">
                <a:latin typeface="Times New Roman" panose="02020603050405020304" pitchFamily="18" charset="0"/>
                <a:cs typeface="Times New Roman" panose="02020603050405020304" pitchFamily="18" charset="0"/>
              </a:rPr>
              <a:t>The moves in introduction</a:t>
            </a:r>
          </a:p>
          <a:p>
            <a:pPr marL="0" lvl="0" indent="0">
              <a:buNone/>
            </a:pPr>
            <a:r>
              <a:rPr lang="en-US" dirty="0" smtClean="0"/>
              <a:t>6.   </a:t>
            </a:r>
            <a:r>
              <a:rPr lang="en-US" dirty="0" smtClean="0">
                <a:latin typeface="Times New Roman" panose="02020603050405020304" pitchFamily="18" charset="0"/>
                <a:cs typeface="Times New Roman" panose="02020603050405020304" pitchFamily="18" charset="0"/>
              </a:rPr>
              <a:t>The moves in abstract</a:t>
            </a:r>
          </a:p>
          <a:p>
            <a:pPr marL="0" lvl="0" indent="0">
              <a:buNone/>
            </a:pPr>
            <a:r>
              <a:rPr lang="en-US" dirty="0" smtClean="0">
                <a:latin typeface="Times New Roman" panose="02020603050405020304" pitchFamily="18" charset="0"/>
                <a:cs typeface="Times New Roman" panose="02020603050405020304" pitchFamily="18" charset="0"/>
              </a:rPr>
              <a:t>7.   Final example</a:t>
            </a:r>
            <a:endParaRPr lang="en-US" dirty="0"/>
          </a:p>
        </p:txBody>
      </p:sp>
    </p:spTree>
    <p:extLst>
      <p:ext uri="{BB962C8B-B14F-4D97-AF65-F5344CB8AC3E}">
        <p14:creationId xmlns:p14="http://schemas.microsoft.com/office/powerpoint/2010/main" val="335267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Common mistakes </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Wordiness</a:t>
            </a:r>
          </a:p>
          <a:p>
            <a:pPr marL="0" indent="0">
              <a:buNone/>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vague or missing thesis statement. </a:t>
            </a: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smtClean="0">
                <a:latin typeface="Times New Roman" panose="02020603050405020304" pitchFamily="18" charset="0"/>
                <a:cs typeface="Times New Roman" panose="02020603050405020304" pitchFamily="18" charset="0"/>
              </a:rPr>
              <a:t>Informal </a:t>
            </a:r>
            <a:r>
              <a:rPr lang="en-US" dirty="0">
                <a:latin typeface="Times New Roman" panose="02020603050405020304" pitchFamily="18" charset="0"/>
                <a:cs typeface="Times New Roman" panose="02020603050405020304" pitchFamily="18" charset="0"/>
              </a:rPr>
              <a:t>language</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Description without analysis</a:t>
            </a:r>
            <a:r>
              <a:rPr lang="en-US" dirty="0" smtClean="0">
                <a:latin typeface="Times New Roman" panose="02020603050405020304" pitchFamily="18" charset="0"/>
                <a:cs typeface="Times New Roman" panose="02020603050405020304" pitchFamily="18" charset="0"/>
              </a:rPr>
              <a:t>.</a:t>
            </a:r>
          </a:p>
          <a:p>
            <a:pPr marL="0" indent="0">
              <a:buNone/>
            </a:pPr>
            <a:endParaRPr lang="en-US"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dirty="0">
                <a:latin typeface="Times New Roman" panose="02020603050405020304" pitchFamily="18" charset="0"/>
                <a:cs typeface="Times New Roman" panose="02020603050405020304" pitchFamily="18" charset="0"/>
              </a:rPr>
              <a:t>Not citing sources.</a:t>
            </a:r>
          </a:p>
          <a:p>
            <a:pPr marL="0" lvl="0" indent="0">
              <a:buNone/>
            </a:pPr>
            <a:endParaRPr lang="en-US" dirty="0"/>
          </a:p>
        </p:txBody>
      </p:sp>
    </p:spTree>
    <p:extLst>
      <p:ext uri="{BB962C8B-B14F-4D97-AF65-F5344CB8AC3E}">
        <p14:creationId xmlns:p14="http://schemas.microsoft.com/office/powerpoint/2010/main" val="3633591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 1. </a:t>
            </a:r>
            <a:r>
              <a:rPr lang="en-US" b="1" dirty="0">
                <a:solidFill>
                  <a:srgbClr val="FF0000"/>
                </a:solidFill>
                <a:latin typeface="Times New Roman" panose="02020603050405020304" pitchFamily="18" charset="0"/>
                <a:cs typeface="Times New Roman" panose="02020603050405020304" pitchFamily="18" charset="0"/>
              </a:rPr>
              <a:t>P</a:t>
            </a:r>
            <a:r>
              <a:rPr lang="en-US" b="1" dirty="0" smtClean="0">
                <a:solidFill>
                  <a:srgbClr val="FF0000"/>
                </a:solidFill>
                <a:latin typeface="Times New Roman" panose="02020603050405020304" pitchFamily="18" charset="0"/>
                <a:cs typeface="Times New Roman" panose="02020603050405020304" pitchFamily="18" charset="0"/>
              </a:rPr>
              <a:t>aragraphs</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4888194" y="1231357"/>
            <a:ext cx="2290273" cy="106822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solidFill>
                  <a:srgbClr val="FF0000"/>
                </a:solidFill>
              </a:rPr>
              <a:t>Introduction</a:t>
            </a:r>
          </a:p>
        </p:txBody>
      </p:sp>
      <p:sp>
        <p:nvSpPr>
          <p:cNvPr id="5" name="Rectangle 4"/>
          <p:cNvSpPr/>
          <p:nvPr/>
        </p:nvSpPr>
        <p:spPr>
          <a:xfrm>
            <a:off x="4888193" y="5100779"/>
            <a:ext cx="2290273" cy="1068225"/>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solidFill>
                  <a:srgbClr val="FF0000"/>
                </a:solidFill>
              </a:rPr>
              <a:t>Conclusion</a:t>
            </a:r>
          </a:p>
        </p:txBody>
      </p:sp>
      <p:sp>
        <p:nvSpPr>
          <p:cNvPr id="6" name="Rectangle 5"/>
          <p:cNvSpPr/>
          <p:nvPr/>
        </p:nvSpPr>
        <p:spPr>
          <a:xfrm>
            <a:off x="4888194" y="3766577"/>
            <a:ext cx="2290273" cy="106822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rgbClr val="FF0000"/>
                </a:solidFill>
              </a:rPr>
              <a:t>Body</a:t>
            </a:r>
          </a:p>
        </p:txBody>
      </p:sp>
      <p:sp>
        <p:nvSpPr>
          <p:cNvPr id="7" name="Rectangle 6"/>
          <p:cNvSpPr/>
          <p:nvPr/>
        </p:nvSpPr>
        <p:spPr>
          <a:xfrm>
            <a:off x="4888194" y="2495396"/>
            <a:ext cx="2290273" cy="1068225"/>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solidFill>
                  <a:srgbClr val="FF0000"/>
                </a:solidFill>
              </a:rPr>
              <a:t>Body</a:t>
            </a:r>
          </a:p>
        </p:txBody>
      </p:sp>
      <p:sp>
        <p:nvSpPr>
          <p:cNvPr id="10" name="Left Arrow 9"/>
          <p:cNvSpPr/>
          <p:nvPr/>
        </p:nvSpPr>
        <p:spPr>
          <a:xfrm>
            <a:off x="1896533" y="1588138"/>
            <a:ext cx="2610091" cy="497035"/>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Thesis statement</a:t>
            </a:r>
            <a:endParaRPr lang="en-US" dirty="0"/>
          </a:p>
        </p:txBody>
      </p:sp>
      <p:sp>
        <p:nvSpPr>
          <p:cNvPr id="12" name="Left Arrow 11"/>
          <p:cNvSpPr/>
          <p:nvPr/>
        </p:nvSpPr>
        <p:spPr>
          <a:xfrm>
            <a:off x="1896533" y="4052171"/>
            <a:ext cx="2610091" cy="497035"/>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Topic sentence</a:t>
            </a:r>
            <a:endParaRPr lang="en-US" dirty="0"/>
          </a:p>
        </p:txBody>
      </p:sp>
      <p:sp>
        <p:nvSpPr>
          <p:cNvPr id="13" name="Left Arrow 12"/>
          <p:cNvSpPr/>
          <p:nvPr/>
        </p:nvSpPr>
        <p:spPr>
          <a:xfrm>
            <a:off x="1896534" y="5100779"/>
            <a:ext cx="2610090" cy="944421"/>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Restating thesis statement</a:t>
            </a:r>
            <a:endParaRPr lang="en-US" dirty="0"/>
          </a:p>
        </p:txBody>
      </p:sp>
      <p:sp>
        <p:nvSpPr>
          <p:cNvPr id="14" name="Left Arrow 13"/>
          <p:cNvSpPr/>
          <p:nvPr/>
        </p:nvSpPr>
        <p:spPr>
          <a:xfrm>
            <a:off x="1896534" y="2780990"/>
            <a:ext cx="2644590" cy="497035"/>
          </a:xfrm>
          <a:prstGeom prst="lef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Topic sentence</a:t>
            </a:r>
            <a:endParaRPr lang="en-US" dirty="0"/>
          </a:p>
        </p:txBody>
      </p:sp>
    </p:spTree>
    <p:extLst>
      <p:ext uri="{BB962C8B-B14F-4D97-AF65-F5344CB8AC3E}">
        <p14:creationId xmlns:p14="http://schemas.microsoft.com/office/powerpoint/2010/main" val="86632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randombar(horizont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randombar(horizontal)">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arn(inVertical)">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barn(inVertical)">
                                      <p:cBhvr>
                                        <p:cTn id="39" dur="500"/>
                                        <p:tgtEl>
                                          <p:spTgt spid="14"/>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barn(inVertical)">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barn(inVertical)">
                                      <p:cBhvr>
                                        <p:cTn id="4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10"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Topic: smoking is good for your health.</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Thesis statement</a:t>
            </a:r>
            <a:endParaRPr lang="en-US" dirty="0"/>
          </a:p>
          <a:p>
            <a:pPr marL="0" indent="0" algn="ctr">
              <a:buNone/>
            </a:pPr>
            <a:r>
              <a:rPr lang="en-US" b="1" dirty="0" smtClean="0">
                <a:solidFill>
                  <a:srgbClr val="FF0000"/>
                </a:solidFill>
              </a:rPr>
              <a:t>Although it is thought smoking is bad for our health, new research shows it prevents the Alzheimer. </a:t>
            </a:r>
            <a:endParaRPr lang="en-US" b="1" dirty="0">
              <a:solidFill>
                <a:srgbClr val="FF0000"/>
              </a:solidFill>
            </a:endParaRPr>
          </a:p>
        </p:txBody>
      </p:sp>
    </p:spTree>
    <p:extLst>
      <p:ext uri="{BB962C8B-B14F-4D97-AF65-F5344CB8AC3E}">
        <p14:creationId xmlns:p14="http://schemas.microsoft.com/office/powerpoint/2010/main" val="4006779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5" dur="500"/>
                                        <p:tgtEl>
                                          <p:spTgt spid="4">
                                            <p:txEl>
                                              <p:pRg st="0" end="0"/>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Body: one paragraph</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Topic sentence</a:t>
            </a:r>
          </a:p>
          <a:p>
            <a:pPr marL="0" indent="0" algn="ctr">
              <a:buNone/>
            </a:pPr>
            <a:r>
              <a:rPr lang="en-US" b="1" dirty="0" smtClean="0">
                <a:solidFill>
                  <a:srgbClr val="FF0000"/>
                </a:solidFill>
              </a:rPr>
              <a:t>Disadvantages of smoking</a:t>
            </a:r>
            <a:endParaRPr lang="en-US" b="1" dirty="0">
              <a:solidFill>
                <a:srgbClr val="FF0000"/>
              </a:solidFill>
            </a:endParaRPr>
          </a:p>
        </p:txBody>
      </p:sp>
    </p:spTree>
    <p:extLst>
      <p:ext uri="{BB962C8B-B14F-4D97-AF65-F5344CB8AC3E}">
        <p14:creationId xmlns:p14="http://schemas.microsoft.com/office/powerpoint/2010/main" val="86363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5" dur="500"/>
                                        <p:tgtEl>
                                          <p:spTgt spid="4">
                                            <p:txEl>
                                              <p:pRg st="0" end="0"/>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latin typeface="Times New Roman" panose="02020603050405020304" pitchFamily="18" charset="0"/>
                <a:cs typeface="Times New Roman" panose="02020603050405020304" pitchFamily="18" charset="0"/>
              </a:rPr>
              <a:t>Body: one paragraph</a:t>
            </a:r>
            <a:endParaRPr lang="en-US" b="1" dirty="0">
              <a:solidFill>
                <a:srgbClr val="FF0000"/>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Topic sentence</a:t>
            </a:r>
          </a:p>
          <a:p>
            <a:pPr marL="0" indent="0" algn="ctr">
              <a:buNone/>
            </a:pPr>
            <a:r>
              <a:rPr lang="en-US" b="1" dirty="0" smtClean="0">
                <a:solidFill>
                  <a:srgbClr val="FF0000"/>
                </a:solidFill>
              </a:rPr>
              <a:t>Smoking is advantageous.</a:t>
            </a:r>
            <a:endParaRPr lang="en-US" b="1" dirty="0">
              <a:solidFill>
                <a:srgbClr val="FF0000"/>
              </a:solidFill>
            </a:endParaRPr>
          </a:p>
        </p:txBody>
      </p:sp>
    </p:spTree>
    <p:extLst>
      <p:ext uri="{BB962C8B-B14F-4D97-AF65-F5344CB8AC3E}">
        <p14:creationId xmlns:p14="http://schemas.microsoft.com/office/powerpoint/2010/main" val="20002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5" dur="500"/>
                                        <p:tgtEl>
                                          <p:spTgt spid="4">
                                            <p:txEl>
                                              <p:pRg st="0" end="0"/>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8000"/>
            <a:ext cx="10515600" cy="5668963"/>
          </a:xfrm>
        </p:spPr>
        <p:txBody>
          <a:bodyPr>
            <a:normAutofit/>
          </a:bodyPr>
          <a:lstStyle/>
          <a:p>
            <a:pPr marL="0" indent="0">
              <a:buNone/>
            </a:pPr>
            <a:r>
              <a:rPr lang="en-US" b="1" dirty="0" smtClean="0">
                <a:solidFill>
                  <a:srgbClr val="00B050"/>
                </a:solidFill>
                <a:latin typeface="Times New Roman" panose="02020603050405020304" pitchFamily="18" charset="0"/>
                <a:cs typeface="Times New Roman" panose="02020603050405020304" pitchFamily="18" charset="0"/>
              </a:rPr>
              <a:t>A move</a:t>
            </a:r>
            <a:r>
              <a:rPr lang="en-US" b="1" i="1" dirty="0" smtClean="0">
                <a:solidFill>
                  <a:srgbClr val="00B050"/>
                </a:solidFill>
                <a:latin typeface="Times New Roman" panose="02020603050405020304" pitchFamily="18" charset="0"/>
                <a:cs typeface="Times New Roman" panose="02020603050405020304" pitchFamily="18" charset="0"/>
              </a:rPr>
              <a:t> </a:t>
            </a:r>
            <a:r>
              <a:rPr lang="en-US" b="1" dirty="0" smtClean="0">
                <a:solidFill>
                  <a:srgbClr val="00B050"/>
                </a:solidFill>
                <a:latin typeface="Times New Roman" panose="02020603050405020304" pitchFamily="18" charset="0"/>
                <a:cs typeface="Times New Roman" panose="02020603050405020304" pitchFamily="18" charset="0"/>
              </a:rPr>
              <a:t>:</a:t>
            </a:r>
          </a:p>
          <a:p>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 is a section of a text that performs a specific communicative function.</a:t>
            </a:r>
          </a:p>
          <a:p>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has its own purpose.</a:t>
            </a:r>
          </a:p>
          <a:p>
            <a:r>
              <a:rPr lang="en-US" dirty="0" smtClean="0">
                <a:solidFill>
                  <a:schemeClr val="tx1">
                    <a:lumMod val="95000"/>
                    <a:lumOff val="5000"/>
                  </a:schemeClr>
                </a:solidFill>
                <a:latin typeface="Times New Roman" panose="02020603050405020304" pitchFamily="18" charset="0"/>
                <a:cs typeface="Times New Roman" panose="02020603050405020304" pitchFamily="18" charset="0"/>
              </a:rPr>
              <a:t>and contributes to the overall communicative purposes of the genre.</a:t>
            </a:r>
          </a:p>
          <a:p>
            <a:pPr marL="0" indent="0">
              <a:buNone/>
            </a:pPr>
            <a:r>
              <a:rPr lang="en-US" b="1" i="1" dirty="0" smtClean="0">
                <a:solidFill>
                  <a:srgbClr val="00B050"/>
                </a:solidFill>
                <a:latin typeface="Times New Roman" panose="02020603050405020304" pitchFamily="18" charset="0"/>
                <a:cs typeface="Times New Roman" panose="02020603050405020304" pitchFamily="18" charset="0"/>
              </a:rPr>
              <a:t>moves :</a:t>
            </a:r>
          </a:p>
          <a:p>
            <a:r>
              <a:rPr lang="en-US" dirty="0" smtClean="0">
                <a:solidFill>
                  <a:schemeClr val="bg2">
                    <a:lumMod val="10000"/>
                  </a:schemeClr>
                </a:solidFill>
                <a:latin typeface="Times New Roman" panose="02020603050405020304" pitchFamily="18" charset="0"/>
                <a:cs typeface="Times New Roman" panose="02020603050405020304" pitchFamily="18" charset="0"/>
              </a:rPr>
              <a:t>represent semantic and functional units of texts that have specific communicative purposes.</a:t>
            </a:r>
          </a:p>
          <a:p>
            <a:r>
              <a:rPr lang="en-US" dirty="0" smtClean="0">
                <a:solidFill>
                  <a:schemeClr val="bg2">
                    <a:lumMod val="10000"/>
                  </a:schemeClr>
                </a:solidFill>
                <a:latin typeface="Times New Roman" panose="02020603050405020304" pitchFamily="18" charset="0"/>
                <a:cs typeface="Times New Roman" panose="02020603050405020304" pitchFamily="18" charset="0"/>
              </a:rPr>
              <a:t>have distinct linguistic boundaries that can be objectively analyzed.</a:t>
            </a:r>
          </a:p>
          <a:p>
            <a:pPr marL="0" indent="0">
              <a:buNone/>
            </a:pPr>
            <a:endParaRPr lang="en-US"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buNone/>
            </a:pPr>
            <a:r>
              <a:rPr lang="en-US" i="1" u="sng" dirty="0" smtClean="0">
                <a:solidFill>
                  <a:srgbClr val="00B050"/>
                </a:solidFill>
                <a:latin typeface="Times New Roman" panose="02020603050405020304" pitchFamily="18" charset="0"/>
                <a:cs typeface="Times New Roman" panose="02020603050405020304" pitchFamily="18" charset="0"/>
              </a:rPr>
              <a:t>Moves</a:t>
            </a:r>
            <a:r>
              <a:rPr lang="en-US" dirty="0" smtClean="0">
                <a:solidFill>
                  <a:schemeClr val="tx1"/>
                </a:solidFill>
                <a:latin typeface="Times New Roman" panose="02020603050405020304" pitchFamily="18" charset="0"/>
                <a:cs typeface="Times New Roman" panose="02020603050405020304" pitchFamily="18" charset="0"/>
              </a:rPr>
              <a:t> can vary in length, but normally contain at least one proposition.</a:t>
            </a:r>
          </a:p>
          <a:p>
            <a:pPr marL="0" indent="0">
              <a:buNone/>
            </a:pPr>
            <a:r>
              <a:rPr lang="en-US" i="1" dirty="0" smtClean="0">
                <a:solidFill>
                  <a:srgbClr val="00B050"/>
                </a:solidFill>
                <a:latin typeface="Times New Roman" panose="02020603050405020304" pitchFamily="18" charset="0"/>
                <a:cs typeface="Times New Roman" panose="02020603050405020304" pitchFamily="18" charset="0"/>
              </a:rPr>
              <a:t> </a:t>
            </a:r>
            <a:r>
              <a:rPr lang="en-US" i="1" u="sng" dirty="0" smtClean="0">
                <a:solidFill>
                  <a:srgbClr val="00B050"/>
                </a:solidFill>
                <a:latin typeface="Times New Roman" panose="02020603050405020304" pitchFamily="18" charset="0"/>
                <a:cs typeface="Times New Roman" panose="02020603050405020304" pitchFamily="18" charset="0"/>
              </a:rPr>
              <a:t>Steps</a:t>
            </a:r>
            <a:r>
              <a:rPr lang="en-US" dirty="0" smtClean="0">
                <a:solidFill>
                  <a:schemeClr val="tx1"/>
                </a:solidFill>
                <a:latin typeface="Times New Roman" panose="02020603050405020304" pitchFamily="18" charset="0"/>
                <a:cs typeface="Times New Roman" panose="02020603050405020304" pitchFamily="18" charset="0"/>
              </a:rPr>
              <a:t>: multiple elements that in combination realize the move. </a:t>
            </a:r>
          </a:p>
          <a:p>
            <a:pPr marL="457200" indent="-457200">
              <a:buFont typeface="Wingdings" panose="05000000000000000000" pitchFamily="2" charset="2"/>
              <a:buChar char="ü"/>
            </a:pPr>
            <a:endParaRPr lang="en-US"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7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wipe(down)">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wipe(down)">
                                      <p:cBhvr>
                                        <p:cTn id="6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00200" y="152400"/>
            <a:ext cx="8915400" cy="6324600"/>
          </a:xfrm>
        </p:spPr>
        <p:txBody>
          <a:bodyPr/>
          <a:lstStyle/>
          <a:p>
            <a:r>
              <a:rPr lang="en-US" dirty="0">
                <a:solidFill>
                  <a:srgbClr val="FF0000"/>
                </a:solidFill>
                <a:latin typeface="Times New Roman" panose="02020603050405020304" pitchFamily="18" charset="0"/>
                <a:cs typeface="Times New Roman" panose="02020603050405020304" pitchFamily="18" charset="0"/>
              </a:rPr>
              <a:t>Swales’ three-move schema for article Introductions</a:t>
            </a:r>
          </a:p>
          <a:p>
            <a:r>
              <a:rPr lang="en-US" sz="2800" b="1" dirty="0">
                <a:solidFill>
                  <a:srgbClr val="00B050"/>
                </a:solidFill>
                <a:latin typeface="Times New Roman" panose="02020603050405020304" pitchFamily="18" charset="0"/>
                <a:cs typeface="Times New Roman" panose="02020603050405020304" pitchFamily="18" charset="0"/>
              </a:rPr>
              <a:t>           Create a Research Space (CARS)</a:t>
            </a:r>
          </a:p>
          <a:p>
            <a:pPr algn="l"/>
            <a:r>
              <a:rPr lang="en-US" dirty="0" smtClean="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6" name="Right Arrow 5"/>
          <p:cNvSpPr/>
          <p:nvPr/>
        </p:nvSpPr>
        <p:spPr>
          <a:xfrm>
            <a:off x="1752600" y="990600"/>
            <a:ext cx="4038600" cy="16764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3200" dirty="0">
              <a:latin typeface="Times New Roman" panose="02020603050405020304" pitchFamily="18" charset="0"/>
              <a:cs typeface="Times New Roman" panose="02020603050405020304" pitchFamily="18" charset="0"/>
            </a:endParaRPr>
          </a:p>
          <a:p>
            <a:pPr algn="ctr"/>
            <a:r>
              <a:rPr lang="en-US" sz="3200" dirty="0">
                <a:latin typeface="Times New Roman" panose="02020603050405020304" pitchFamily="18" charset="0"/>
                <a:cs typeface="Times New Roman" panose="02020603050405020304" pitchFamily="18" charset="0"/>
              </a:rPr>
              <a:t>Move 1</a:t>
            </a:r>
          </a:p>
          <a:p>
            <a:pPr algn="ctr"/>
            <a:r>
              <a:rPr lang="en-US" sz="2800" dirty="0">
                <a:latin typeface="Times New Roman" panose="02020603050405020304" pitchFamily="18" charset="0"/>
                <a:cs typeface="Times New Roman" panose="02020603050405020304" pitchFamily="18" charset="0"/>
              </a:rPr>
              <a:t>Establishing a territory</a:t>
            </a:r>
          </a:p>
          <a:p>
            <a:pPr algn="ctr"/>
            <a:endParaRPr lang="en-US" sz="3200" dirty="0">
              <a:latin typeface="Times New Roman" panose="02020603050405020304" pitchFamily="18" charset="0"/>
              <a:cs typeface="Times New Roman" panose="02020603050405020304" pitchFamily="18" charset="0"/>
            </a:endParaRPr>
          </a:p>
        </p:txBody>
      </p:sp>
      <p:sp>
        <p:nvSpPr>
          <p:cNvPr id="9" name="Right Arrow 8"/>
          <p:cNvSpPr/>
          <p:nvPr/>
        </p:nvSpPr>
        <p:spPr>
          <a:xfrm>
            <a:off x="1776046" y="2819400"/>
            <a:ext cx="4038600" cy="186514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3200" dirty="0">
              <a:latin typeface="Times New Roman" panose="02020603050405020304" pitchFamily="18" charset="0"/>
              <a:cs typeface="Times New Roman" panose="02020603050405020304" pitchFamily="18" charset="0"/>
            </a:endParaRPr>
          </a:p>
          <a:p>
            <a:pPr algn="ctr"/>
            <a:r>
              <a:rPr lang="en-US" sz="3200" dirty="0">
                <a:latin typeface="Times New Roman" panose="02020603050405020304" pitchFamily="18" charset="0"/>
                <a:cs typeface="Times New Roman" panose="02020603050405020304" pitchFamily="18" charset="0"/>
              </a:rPr>
              <a:t>Move 2</a:t>
            </a:r>
          </a:p>
          <a:p>
            <a:pPr algn="ctr"/>
            <a:r>
              <a:rPr lang="en-US" sz="2800" dirty="0">
                <a:latin typeface="Times New Roman" panose="02020603050405020304" pitchFamily="18" charset="0"/>
                <a:cs typeface="Times New Roman" panose="02020603050405020304" pitchFamily="18" charset="0"/>
              </a:rPr>
              <a:t>Establishing a niche</a:t>
            </a:r>
          </a:p>
          <a:p>
            <a:pPr algn="ctr"/>
            <a:endParaRPr lang="en-US" sz="3200" dirty="0">
              <a:latin typeface="Times New Roman" panose="02020603050405020304" pitchFamily="18" charset="0"/>
              <a:cs typeface="Times New Roman" panose="02020603050405020304" pitchFamily="18" charset="0"/>
            </a:endParaRPr>
          </a:p>
        </p:txBody>
      </p:sp>
      <p:sp>
        <p:nvSpPr>
          <p:cNvPr id="10" name="Right Arrow 9"/>
          <p:cNvSpPr/>
          <p:nvPr/>
        </p:nvSpPr>
        <p:spPr>
          <a:xfrm>
            <a:off x="1776046" y="4800600"/>
            <a:ext cx="4038600" cy="1865142"/>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3200" dirty="0">
              <a:latin typeface="Times New Roman" panose="02020603050405020304" pitchFamily="18" charset="0"/>
              <a:cs typeface="Times New Roman" panose="02020603050405020304" pitchFamily="18" charset="0"/>
            </a:endParaRPr>
          </a:p>
          <a:p>
            <a:pPr algn="ctr"/>
            <a:r>
              <a:rPr lang="en-US" sz="3200" dirty="0">
                <a:latin typeface="Times New Roman" panose="02020603050405020304" pitchFamily="18" charset="0"/>
                <a:cs typeface="Times New Roman" panose="02020603050405020304" pitchFamily="18" charset="0"/>
              </a:rPr>
              <a:t>Move 3</a:t>
            </a:r>
          </a:p>
          <a:p>
            <a:pPr algn="ctr"/>
            <a:r>
              <a:rPr lang="en-US" sz="2800" dirty="0">
                <a:latin typeface="Times New Roman" panose="02020603050405020304" pitchFamily="18" charset="0"/>
                <a:cs typeface="Times New Roman" panose="02020603050405020304" pitchFamily="18" charset="0"/>
              </a:rPr>
              <a:t>Occupying the niche</a:t>
            </a:r>
          </a:p>
          <a:p>
            <a:pPr algn="ctr"/>
            <a:endParaRPr lang="en-US" sz="3200" dirty="0">
              <a:latin typeface="Times New Roman" panose="02020603050405020304" pitchFamily="18" charset="0"/>
              <a:cs typeface="Times New Roman" panose="02020603050405020304" pitchFamily="18" charset="0"/>
            </a:endParaRPr>
          </a:p>
        </p:txBody>
      </p:sp>
      <p:sp>
        <p:nvSpPr>
          <p:cNvPr id="11" name="Rectangle 10"/>
          <p:cNvSpPr/>
          <p:nvPr/>
        </p:nvSpPr>
        <p:spPr>
          <a:xfrm>
            <a:off x="5831058" y="1093763"/>
            <a:ext cx="4724400" cy="1600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a:latin typeface="Times New Roman" panose="02020603050405020304" pitchFamily="18" charset="0"/>
                <a:cs typeface="Times New Roman" panose="02020603050405020304" pitchFamily="18" charset="0"/>
              </a:rPr>
              <a:t>Step 1: claiming centrality</a:t>
            </a:r>
          </a:p>
          <a:p>
            <a:r>
              <a:rPr lang="en-US" sz="2400" dirty="0">
                <a:latin typeface="Times New Roman" panose="02020603050405020304" pitchFamily="18" charset="0"/>
                <a:cs typeface="Times New Roman" panose="02020603050405020304" pitchFamily="18" charset="0"/>
              </a:rPr>
              <a:t>Step 2: making topic generalizations</a:t>
            </a:r>
          </a:p>
          <a:p>
            <a:r>
              <a:rPr lang="en-US" sz="2400" dirty="0">
                <a:latin typeface="Times New Roman" panose="02020603050405020304" pitchFamily="18" charset="0"/>
                <a:cs typeface="Times New Roman" panose="02020603050405020304" pitchFamily="18" charset="0"/>
              </a:rPr>
              <a:t>Step 3: reviewing previous research</a:t>
            </a:r>
          </a:p>
        </p:txBody>
      </p:sp>
      <p:sp>
        <p:nvSpPr>
          <p:cNvPr id="12" name="Rectangle 11"/>
          <p:cNvSpPr/>
          <p:nvPr/>
        </p:nvSpPr>
        <p:spPr>
          <a:xfrm>
            <a:off x="5831058" y="2846363"/>
            <a:ext cx="4724400" cy="16002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a:latin typeface="Times New Roman" panose="02020603050405020304" pitchFamily="18" charset="0"/>
                <a:cs typeface="Times New Roman" panose="02020603050405020304" pitchFamily="18" charset="0"/>
              </a:rPr>
              <a:t>Step 1a: counter claiming</a:t>
            </a:r>
          </a:p>
          <a:p>
            <a:r>
              <a:rPr lang="en-US" sz="2400" dirty="0">
                <a:latin typeface="Times New Roman" panose="02020603050405020304" pitchFamily="18" charset="0"/>
                <a:cs typeface="Times New Roman" panose="02020603050405020304" pitchFamily="18" charset="0"/>
              </a:rPr>
              <a:t>Step 1b: indicating gap</a:t>
            </a:r>
          </a:p>
          <a:p>
            <a:r>
              <a:rPr lang="en-US" sz="2400" dirty="0">
                <a:latin typeface="Times New Roman" panose="02020603050405020304" pitchFamily="18" charset="0"/>
                <a:cs typeface="Times New Roman" panose="02020603050405020304" pitchFamily="18" charset="0"/>
              </a:rPr>
              <a:t>Step 1c: question raising</a:t>
            </a:r>
          </a:p>
          <a:p>
            <a:r>
              <a:rPr lang="en-US" sz="2400" dirty="0">
                <a:latin typeface="Times New Roman" panose="02020603050405020304" pitchFamily="18" charset="0"/>
                <a:cs typeface="Times New Roman" panose="02020603050405020304" pitchFamily="18" charset="0"/>
              </a:rPr>
              <a:t>Step 1d: continuing a tradition</a:t>
            </a:r>
          </a:p>
        </p:txBody>
      </p:sp>
      <p:sp>
        <p:nvSpPr>
          <p:cNvPr id="13" name="Rectangle 12"/>
          <p:cNvSpPr/>
          <p:nvPr/>
        </p:nvSpPr>
        <p:spPr>
          <a:xfrm>
            <a:off x="5833403" y="4710332"/>
            <a:ext cx="4724400" cy="184286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a:latin typeface="Times New Roman" panose="02020603050405020304" pitchFamily="18" charset="0"/>
                <a:cs typeface="Times New Roman" panose="02020603050405020304" pitchFamily="18" charset="0"/>
              </a:rPr>
              <a:t>Step 1a: outlining purpose</a:t>
            </a:r>
          </a:p>
          <a:p>
            <a:r>
              <a:rPr lang="en-US" sz="2400" dirty="0">
                <a:latin typeface="Times New Roman" panose="02020603050405020304" pitchFamily="18" charset="0"/>
                <a:cs typeface="Times New Roman" panose="02020603050405020304" pitchFamily="18" charset="0"/>
              </a:rPr>
              <a:t>Step 1b: </a:t>
            </a:r>
            <a:r>
              <a:rPr lang="en-US" sz="2000" dirty="0">
                <a:latin typeface="Times New Roman" panose="02020603050405020304" pitchFamily="18" charset="0"/>
                <a:cs typeface="Times New Roman" panose="02020603050405020304" pitchFamily="18" charset="0"/>
              </a:rPr>
              <a:t>announcing</a:t>
            </a:r>
            <a:r>
              <a:rPr lang="en-US" sz="2400" dirty="0">
                <a:latin typeface="Times New Roman" panose="02020603050405020304" pitchFamily="18" charset="0"/>
                <a:cs typeface="Times New Roman" panose="02020603050405020304" pitchFamily="18" charset="0"/>
              </a:rPr>
              <a:t> present research</a:t>
            </a:r>
          </a:p>
          <a:p>
            <a:r>
              <a:rPr lang="en-US" sz="2400" dirty="0">
                <a:latin typeface="Times New Roman" panose="02020603050405020304" pitchFamily="18" charset="0"/>
                <a:cs typeface="Times New Roman" panose="02020603050405020304" pitchFamily="18" charset="0"/>
              </a:rPr>
              <a:t>Step 2a: </a:t>
            </a:r>
            <a:r>
              <a:rPr lang="en-US" dirty="0">
                <a:latin typeface="Times New Roman" panose="02020603050405020304" pitchFamily="18" charset="0"/>
                <a:cs typeface="Times New Roman" panose="02020603050405020304" pitchFamily="18" charset="0"/>
              </a:rPr>
              <a:t>announcing</a:t>
            </a:r>
            <a:r>
              <a:rPr lang="en-US" sz="2400" dirty="0">
                <a:latin typeface="Times New Roman" panose="02020603050405020304" pitchFamily="18" charset="0"/>
                <a:cs typeface="Times New Roman" panose="02020603050405020304" pitchFamily="18" charset="0"/>
              </a:rPr>
              <a:t> principal  findings</a:t>
            </a:r>
          </a:p>
          <a:p>
            <a:r>
              <a:rPr lang="en-US" sz="2400" dirty="0">
                <a:latin typeface="Times New Roman" panose="02020603050405020304" pitchFamily="18" charset="0"/>
                <a:cs typeface="Times New Roman" panose="02020603050405020304" pitchFamily="18" charset="0"/>
              </a:rPr>
              <a:t>Step 2 b: indicating RA structure</a:t>
            </a:r>
          </a:p>
        </p:txBody>
      </p:sp>
    </p:spTree>
    <p:extLst>
      <p:ext uri="{BB962C8B-B14F-4D97-AF65-F5344CB8AC3E}">
        <p14:creationId xmlns:p14="http://schemas.microsoft.com/office/powerpoint/2010/main" val="132034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heel(1)">
                                      <p:cBhvr>
                                        <p:cTn id="24" dur="20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heel(1)">
                                      <p:cBhvr>
                                        <p:cTn id="29" dur="20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heel(1)">
                                      <p:cBhvr>
                                        <p:cTn id="34" dur="20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heel(1)">
                                      <p:cBhvr>
                                        <p:cTn id="39" dur="20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anim calcmode="lin" valueType="num">
                                      <p:cBhvr>
                                        <p:cTn id="45" dur="1000" fill="hold"/>
                                        <p:tgtEl>
                                          <p:spTgt spid="13"/>
                                        </p:tgtEl>
                                        <p:attrNameLst>
                                          <p:attrName>ppt_x</p:attrName>
                                        </p:attrNameLst>
                                      </p:cBhvr>
                                      <p:tavLst>
                                        <p:tav tm="0">
                                          <p:val>
                                            <p:strVal val="#ppt_x"/>
                                          </p:val>
                                        </p:tav>
                                        <p:tav tm="100000">
                                          <p:val>
                                            <p:strVal val="#ppt_x"/>
                                          </p:val>
                                        </p:tav>
                                      </p:tavLst>
                                    </p:anim>
                                    <p:anim calcmode="lin" valueType="num">
                                      <p:cBhvr>
                                        <p:cTn id="4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13">
                                            <p:txEl>
                                              <p:pRg st="0" end="0"/>
                                            </p:txEl>
                                          </p:spTgt>
                                        </p:tgtEl>
                                        <p:attrNameLst>
                                          <p:attrName>style.visibility</p:attrName>
                                        </p:attrNameLst>
                                      </p:cBhvr>
                                      <p:to>
                                        <p:strVal val="visible"/>
                                      </p:to>
                                    </p:set>
                                    <p:animEffect transition="in" filter="barn(inVertical)">
                                      <p:cBhvr>
                                        <p:cTn id="51" dur="500"/>
                                        <p:tgtEl>
                                          <p:spTgt spid="13">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13">
                                            <p:txEl>
                                              <p:pRg st="1" end="1"/>
                                            </p:txEl>
                                          </p:spTgt>
                                        </p:tgtEl>
                                        <p:attrNameLst>
                                          <p:attrName>style.visibility</p:attrName>
                                        </p:attrNameLst>
                                      </p:cBhvr>
                                      <p:to>
                                        <p:strVal val="visible"/>
                                      </p:to>
                                    </p:set>
                                    <p:animEffect transition="in" filter="barn(inVertical)">
                                      <p:cBhvr>
                                        <p:cTn id="56" dur="500"/>
                                        <p:tgtEl>
                                          <p:spTgt spid="13">
                                            <p:txEl>
                                              <p:pRg st="1" end="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13">
                                            <p:txEl>
                                              <p:pRg st="2" end="2"/>
                                            </p:txEl>
                                          </p:spTgt>
                                        </p:tgtEl>
                                        <p:attrNameLst>
                                          <p:attrName>style.visibility</p:attrName>
                                        </p:attrNameLst>
                                      </p:cBhvr>
                                      <p:to>
                                        <p:strVal val="visible"/>
                                      </p:to>
                                    </p:set>
                                    <p:animEffect transition="in" filter="wheel(1)">
                                      <p:cBhvr>
                                        <p:cTn id="61" dur="2000"/>
                                        <p:tgtEl>
                                          <p:spTgt spid="13">
                                            <p:txEl>
                                              <p:pRg st="2" end="2"/>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nodeType="clickEffect">
                                  <p:stCondLst>
                                    <p:cond delay="0"/>
                                  </p:stCondLst>
                                  <p:childTnLst>
                                    <p:set>
                                      <p:cBhvr>
                                        <p:cTn id="65" dur="1" fill="hold">
                                          <p:stCondLst>
                                            <p:cond delay="0"/>
                                          </p:stCondLst>
                                        </p:cTn>
                                        <p:tgtEl>
                                          <p:spTgt spid="13">
                                            <p:txEl>
                                              <p:pRg st="3" end="3"/>
                                            </p:txEl>
                                          </p:spTgt>
                                        </p:tgtEl>
                                        <p:attrNameLst>
                                          <p:attrName>style.visibility</p:attrName>
                                        </p:attrNameLst>
                                      </p:cBhvr>
                                      <p:to>
                                        <p:strVal val="visible"/>
                                      </p:to>
                                    </p:set>
                                    <p:animEffect transition="in" filter="barn(inVertical)">
                                      <p:cBhvr>
                                        <p:cTn id="66" dur="500"/>
                                        <p:tgtEl>
                                          <p:spTgt spid="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991</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Baskerville Old Face</vt:lpstr>
      <vt:lpstr>Calibri</vt:lpstr>
      <vt:lpstr>Calibri Light</vt:lpstr>
      <vt:lpstr>Times New Roman</vt:lpstr>
      <vt:lpstr>Wingdings</vt:lpstr>
      <vt:lpstr>Office Theme</vt:lpstr>
      <vt:lpstr>Academic Writing Section B</vt:lpstr>
      <vt:lpstr>B: CARS model by Swale</vt:lpstr>
      <vt:lpstr>Common mistakes </vt:lpstr>
      <vt:lpstr> 1. Paragraphs</vt:lpstr>
      <vt:lpstr>Topic: smoking is good for your health.</vt:lpstr>
      <vt:lpstr>Body: one paragraph</vt:lpstr>
      <vt:lpstr>Body: one paragraph</vt:lpstr>
      <vt:lpstr>PowerPoint Presentation</vt:lpstr>
      <vt:lpstr>PowerPoint Presentation</vt:lpstr>
      <vt:lpstr>PowerPoint Presentation</vt:lpstr>
      <vt:lpstr>Rhetorical Moves in Abstracts</vt:lpstr>
      <vt:lpstr>Move 1.  Introducing Background or Problem</vt:lpstr>
      <vt:lpstr>Move 2. Presenting Current Research With Justification </vt:lpstr>
      <vt:lpstr>Move 3. Describing Methodology</vt:lpstr>
      <vt:lpstr>Move 4. Reporting Results</vt:lpstr>
      <vt:lpstr>Move 5. Interpreting results</vt:lpstr>
      <vt:lpstr>An Abstract</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 Section A</dc:title>
  <dc:creator>MRT www.Win2Farsi.com</dc:creator>
  <cp:lastModifiedBy>MRT www.Win2Farsi.com</cp:lastModifiedBy>
  <cp:revision>17</cp:revision>
  <dcterms:created xsi:type="dcterms:W3CDTF">2020-06-09T17:23:59Z</dcterms:created>
  <dcterms:modified xsi:type="dcterms:W3CDTF">2020-06-09T18:53:19Z</dcterms:modified>
</cp:coreProperties>
</file>